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37"/>
  </p:notesMasterIdLst>
  <p:sldIdLst>
    <p:sldId id="256" r:id="rId2"/>
    <p:sldId id="305" r:id="rId3"/>
    <p:sldId id="330" r:id="rId4"/>
    <p:sldId id="331" r:id="rId5"/>
    <p:sldId id="332" r:id="rId6"/>
    <p:sldId id="334" r:id="rId7"/>
    <p:sldId id="335" r:id="rId8"/>
    <p:sldId id="336" r:id="rId9"/>
    <p:sldId id="337" r:id="rId10"/>
    <p:sldId id="338" r:id="rId11"/>
    <p:sldId id="339" r:id="rId12"/>
    <p:sldId id="343" r:id="rId13"/>
    <p:sldId id="340" r:id="rId14"/>
    <p:sldId id="341" r:id="rId15"/>
    <p:sldId id="342" r:id="rId16"/>
    <p:sldId id="362" r:id="rId17"/>
    <p:sldId id="344" r:id="rId18"/>
    <p:sldId id="345" r:id="rId19"/>
    <p:sldId id="346" r:id="rId20"/>
    <p:sldId id="348" r:id="rId21"/>
    <p:sldId id="347" r:id="rId22"/>
    <p:sldId id="349" r:id="rId23"/>
    <p:sldId id="350" r:id="rId24"/>
    <p:sldId id="351" r:id="rId25"/>
    <p:sldId id="352" r:id="rId26"/>
    <p:sldId id="353" r:id="rId27"/>
    <p:sldId id="354" r:id="rId28"/>
    <p:sldId id="355" r:id="rId29"/>
    <p:sldId id="356" r:id="rId30"/>
    <p:sldId id="357" r:id="rId31"/>
    <p:sldId id="358" r:id="rId32"/>
    <p:sldId id="359" r:id="rId33"/>
    <p:sldId id="360" r:id="rId34"/>
    <p:sldId id="361" r:id="rId35"/>
    <p:sldId id="333" r:id="rId36"/>
  </p:sldIdLst>
  <p:sldSz cx="9144000" cy="5143500" type="screen16x9"/>
  <p:notesSz cx="6858000" cy="9144000"/>
  <p:embeddedFontLst>
    <p:embeddedFont>
      <p:font typeface="Lora" pitchFamily="2" charset="0"/>
      <p:regular r:id="rId38"/>
      <p:bold r:id="rId39"/>
      <p:italic r:id="rId40"/>
      <p:boldItalic r:id="rId41"/>
    </p:embeddedFont>
    <p:embeddedFont>
      <p:font typeface="Quattrocento Sans" panose="020B060402020202020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A5B2040-0373-4AB5-8C16-54180E59C3D7}">
  <a:tblStyle styleId="{DA5B2040-0373-4AB5-8C16-54180E59C3D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D83C8C0-4F54-423C-8FE9-BE38F65F2308}"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792" autoAdjust="0"/>
  </p:normalViewPr>
  <p:slideViewPr>
    <p:cSldViewPr snapToGrid="0">
      <p:cViewPr varScale="1">
        <p:scale>
          <a:sx n="83" d="100"/>
          <a:sy n="83" d="100"/>
        </p:scale>
        <p:origin x="80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433637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2428602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96630" y="2003888"/>
            <a:ext cx="4523700" cy="1159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cxnSp>
        <p:nvCxnSpPr>
          <p:cNvPr id="11" name="Google Shape;11;p2"/>
          <p:cNvCxnSpPr/>
          <p:nvPr/>
        </p:nvCxnSpPr>
        <p:spPr>
          <a:xfrm>
            <a:off x="-6025" y="3676512"/>
            <a:ext cx="9162000" cy="0"/>
          </a:xfrm>
          <a:prstGeom prst="straightConnector1">
            <a:avLst/>
          </a:prstGeom>
          <a:noFill/>
          <a:ln w="9525" cap="flat" cmpd="sng">
            <a:solidFill>
              <a:srgbClr val="000000"/>
            </a:solidFill>
            <a:prstDash val="solid"/>
            <a:round/>
            <a:headEnd type="none" w="med" len="med"/>
            <a:tailEnd type="none" w="med" len="med"/>
          </a:ln>
        </p:spPr>
      </p:cxnSp>
      <p:sp>
        <p:nvSpPr>
          <p:cNvPr id="12" name="Google Shape;12;p2"/>
          <p:cNvSpPr/>
          <p:nvPr/>
        </p:nvSpPr>
        <p:spPr>
          <a:xfrm>
            <a:off x="1117950" y="3393000"/>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cxnSp>
        <p:nvCxnSpPr>
          <p:cNvPr id="52" name="Google Shape;52;p8"/>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53" name="Google Shape;53;p8"/>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 name="Google Shape;54;p8"/>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
        <p:nvSpPr>
          <p:cNvPr id="55" name="Google Shape;55;p8"/>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1381250" y="1616470"/>
            <a:ext cx="6809700" cy="31122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Quattrocento Sans"/>
              <a:buChar char="◉"/>
              <a:defRPr sz="2400">
                <a:solidFill>
                  <a:schemeClr val="dk1"/>
                </a:solidFill>
                <a:latin typeface="Quattrocento Sans"/>
                <a:ea typeface="Quattrocento Sans"/>
                <a:cs typeface="Quattrocento Sans"/>
                <a:sym typeface="Quattrocento Sans"/>
              </a:defRPr>
            </a:lvl1pPr>
            <a:lvl2pPr marL="914400" lvl="1" indent="-355600">
              <a:spcBef>
                <a:spcPts val="0"/>
              </a:spcBef>
              <a:spcAft>
                <a:spcPts val="0"/>
              </a:spcAft>
              <a:buClr>
                <a:schemeClr val="accent1"/>
              </a:buClr>
              <a:buSzPts val="2000"/>
              <a:buFont typeface="Quattrocento Sans"/>
              <a:buChar char="○"/>
              <a:defRPr sz="2000">
                <a:solidFill>
                  <a:schemeClr val="dk1"/>
                </a:solidFill>
                <a:latin typeface="Quattrocento Sans"/>
                <a:ea typeface="Quattrocento Sans"/>
                <a:cs typeface="Quattrocento Sans"/>
                <a:sym typeface="Quattrocento Sans"/>
              </a:defRPr>
            </a:lvl2pPr>
            <a:lvl3pPr marL="1371600" lvl="2" indent="-355600">
              <a:spcBef>
                <a:spcPts val="0"/>
              </a:spcBef>
              <a:spcAft>
                <a:spcPts val="0"/>
              </a:spcAft>
              <a:buClr>
                <a:schemeClr val="accent1"/>
              </a:buClr>
              <a:buSzPts val="2000"/>
              <a:buFont typeface="Quattrocento Sans"/>
              <a:buChar char="■"/>
              <a:defRPr sz="2000">
                <a:solidFill>
                  <a:schemeClr val="dk1"/>
                </a:solidFill>
                <a:latin typeface="Quattrocento Sans"/>
                <a:ea typeface="Quattrocento Sans"/>
                <a:cs typeface="Quattrocento Sans"/>
                <a:sym typeface="Quattrocento Sans"/>
              </a:defRPr>
            </a:lvl3pPr>
            <a:lvl4pPr marL="1828800" lvl="3" indent="-342900">
              <a:spcBef>
                <a:spcPts val="0"/>
              </a:spcBef>
              <a:spcAft>
                <a:spcPts val="0"/>
              </a:spcAft>
              <a:buClr>
                <a:schemeClr val="accent1"/>
              </a:buClr>
              <a:buSzPts val="1800"/>
              <a:buFont typeface="Quattrocento Sans"/>
              <a:buChar char="●"/>
              <a:defRPr sz="1800">
                <a:solidFill>
                  <a:schemeClr val="dk1"/>
                </a:solidFill>
                <a:latin typeface="Quattrocento Sans"/>
                <a:ea typeface="Quattrocento Sans"/>
                <a:cs typeface="Quattrocento Sans"/>
                <a:sym typeface="Quattrocento Sans"/>
              </a:defRPr>
            </a:lvl4pPr>
            <a:lvl5pPr marL="2286000" lvl="4"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5pPr>
            <a:lvl6pPr marL="2743200" lvl="5"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6pPr>
            <a:lvl7pPr marL="3200400" lvl="6"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7pPr>
            <a:lvl8pPr marL="3657600" lvl="7"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8pPr>
            <a:lvl9pPr marL="4114800" lvl="8"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9pPr>
          </a:lstStyle>
          <a:p>
            <a:endParaRPr/>
          </a:p>
        </p:txBody>
      </p:sp>
      <p:sp>
        <p:nvSpPr>
          <p:cNvPr id="7" name="Google Shape;7;p1"/>
          <p:cNvSpPr txBox="1">
            <a:spLocks noGrp="1"/>
          </p:cNvSpPr>
          <p:nvPr>
            <p:ph type="title"/>
          </p:nvPr>
        </p:nvSpPr>
        <p:spPr>
          <a:xfrm>
            <a:off x="1381250" y="896549"/>
            <a:ext cx="6809700" cy="4356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000"/>
              <a:buFont typeface="Lora"/>
              <a:buNone/>
              <a:defRPr sz="2000" b="1">
                <a:solidFill>
                  <a:schemeClr val="dk1"/>
                </a:solidFill>
                <a:latin typeface="Lora"/>
                <a:ea typeface="Lora"/>
                <a:cs typeface="Lora"/>
                <a:sym typeface="Lora"/>
              </a:defRPr>
            </a:lvl1pPr>
            <a:lvl2pPr lvl="1">
              <a:spcBef>
                <a:spcPts val="0"/>
              </a:spcBef>
              <a:spcAft>
                <a:spcPts val="0"/>
              </a:spcAft>
              <a:buClr>
                <a:schemeClr val="dk1"/>
              </a:buClr>
              <a:buSzPts val="2000"/>
              <a:buFont typeface="Lora"/>
              <a:buNone/>
              <a:defRPr sz="2000" b="1">
                <a:solidFill>
                  <a:schemeClr val="dk1"/>
                </a:solidFill>
                <a:latin typeface="Lora"/>
                <a:ea typeface="Lora"/>
                <a:cs typeface="Lora"/>
                <a:sym typeface="Lora"/>
              </a:defRPr>
            </a:lvl2pPr>
            <a:lvl3pPr lvl="2">
              <a:spcBef>
                <a:spcPts val="0"/>
              </a:spcBef>
              <a:spcAft>
                <a:spcPts val="0"/>
              </a:spcAft>
              <a:buClr>
                <a:schemeClr val="dk1"/>
              </a:buClr>
              <a:buSzPts val="2000"/>
              <a:buFont typeface="Lora"/>
              <a:buNone/>
              <a:defRPr sz="2000" b="1">
                <a:solidFill>
                  <a:schemeClr val="dk1"/>
                </a:solidFill>
                <a:latin typeface="Lora"/>
                <a:ea typeface="Lora"/>
                <a:cs typeface="Lora"/>
                <a:sym typeface="Lora"/>
              </a:defRPr>
            </a:lvl3pPr>
            <a:lvl4pPr lvl="3">
              <a:spcBef>
                <a:spcPts val="0"/>
              </a:spcBef>
              <a:spcAft>
                <a:spcPts val="0"/>
              </a:spcAft>
              <a:buClr>
                <a:schemeClr val="dk1"/>
              </a:buClr>
              <a:buSzPts val="2000"/>
              <a:buFont typeface="Lora"/>
              <a:buNone/>
              <a:defRPr sz="2000" b="1">
                <a:solidFill>
                  <a:schemeClr val="dk1"/>
                </a:solidFill>
                <a:latin typeface="Lora"/>
                <a:ea typeface="Lora"/>
                <a:cs typeface="Lora"/>
                <a:sym typeface="Lora"/>
              </a:defRPr>
            </a:lvl4pPr>
            <a:lvl5pPr lvl="4">
              <a:spcBef>
                <a:spcPts val="0"/>
              </a:spcBef>
              <a:spcAft>
                <a:spcPts val="0"/>
              </a:spcAft>
              <a:buClr>
                <a:schemeClr val="dk1"/>
              </a:buClr>
              <a:buSzPts val="2000"/>
              <a:buFont typeface="Lora"/>
              <a:buNone/>
              <a:defRPr sz="2000" b="1">
                <a:solidFill>
                  <a:schemeClr val="dk1"/>
                </a:solidFill>
                <a:latin typeface="Lora"/>
                <a:ea typeface="Lora"/>
                <a:cs typeface="Lora"/>
                <a:sym typeface="Lora"/>
              </a:defRPr>
            </a:lvl5pPr>
            <a:lvl6pPr lvl="5">
              <a:spcBef>
                <a:spcPts val="0"/>
              </a:spcBef>
              <a:spcAft>
                <a:spcPts val="0"/>
              </a:spcAft>
              <a:buClr>
                <a:schemeClr val="dk1"/>
              </a:buClr>
              <a:buSzPts val="2000"/>
              <a:buFont typeface="Lora"/>
              <a:buNone/>
              <a:defRPr sz="2000" b="1">
                <a:solidFill>
                  <a:schemeClr val="dk1"/>
                </a:solidFill>
                <a:latin typeface="Lora"/>
                <a:ea typeface="Lora"/>
                <a:cs typeface="Lora"/>
                <a:sym typeface="Lora"/>
              </a:defRPr>
            </a:lvl6pPr>
            <a:lvl7pPr lvl="6">
              <a:spcBef>
                <a:spcPts val="0"/>
              </a:spcBef>
              <a:spcAft>
                <a:spcPts val="0"/>
              </a:spcAft>
              <a:buClr>
                <a:schemeClr val="dk1"/>
              </a:buClr>
              <a:buSzPts val="2000"/>
              <a:buFont typeface="Lora"/>
              <a:buNone/>
              <a:defRPr sz="2000" b="1">
                <a:solidFill>
                  <a:schemeClr val="dk1"/>
                </a:solidFill>
                <a:latin typeface="Lora"/>
                <a:ea typeface="Lora"/>
                <a:cs typeface="Lora"/>
                <a:sym typeface="Lora"/>
              </a:defRPr>
            </a:lvl7pPr>
            <a:lvl8pPr lvl="7">
              <a:spcBef>
                <a:spcPts val="0"/>
              </a:spcBef>
              <a:spcAft>
                <a:spcPts val="0"/>
              </a:spcAft>
              <a:buClr>
                <a:schemeClr val="dk1"/>
              </a:buClr>
              <a:buSzPts val="2000"/>
              <a:buFont typeface="Lora"/>
              <a:buNone/>
              <a:defRPr sz="2000" b="1">
                <a:solidFill>
                  <a:schemeClr val="dk1"/>
                </a:solidFill>
                <a:latin typeface="Lora"/>
                <a:ea typeface="Lora"/>
                <a:cs typeface="Lora"/>
                <a:sym typeface="Lora"/>
              </a:defRPr>
            </a:lvl8pPr>
            <a:lvl9pPr lvl="8">
              <a:spcBef>
                <a:spcPts val="0"/>
              </a:spcBef>
              <a:spcAft>
                <a:spcPts val="0"/>
              </a:spcAft>
              <a:buClr>
                <a:schemeClr val="dk1"/>
              </a:buClr>
              <a:buSzPts val="2000"/>
              <a:buFont typeface="Lora"/>
              <a:buNone/>
              <a:defRPr sz="2000" b="1">
                <a:solidFill>
                  <a:schemeClr val="dk1"/>
                </a:solidFill>
                <a:latin typeface="Lora"/>
                <a:ea typeface="Lora"/>
                <a:cs typeface="Lora"/>
                <a:sym typeface="Lora"/>
              </a:defRPr>
            </a:lvl9pPr>
          </a:lstStyle>
          <a:p>
            <a:endParaRPr/>
          </a:p>
        </p:txBody>
      </p:sp>
      <p:sp>
        <p:nvSpPr>
          <p:cNvPr id="8" name="Google Shape;8;p1"/>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lvl="0" algn="r">
              <a:buNone/>
              <a:defRPr sz="1000">
                <a:solidFill>
                  <a:srgbClr val="1D1D1B"/>
                </a:solidFill>
                <a:latin typeface="Lora"/>
                <a:ea typeface="Lora"/>
                <a:cs typeface="Lora"/>
                <a:sym typeface="Lora"/>
              </a:defRPr>
            </a:lvl1pPr>
            <a:lvl2pPr lvl="1" algn="r">
              <a:buNone/>
              <a:defRPr sz="1000">
                <a:solidFill>
                  <a:srgbClr val="1D1D1B"/>
                </a:solidFill>
                <a:latin typeface="Lora"/>
                <a:ea typeface="Lora"/>
                <a:cs typeface="Lora"/>
                <a:sym typeface="Lora"/>
              </a:defRPr>
            </a:lvl2pPr>
            <a:lvl3pPr lvl="2" algn="r">
              <a:buNone/>
              <a:defRPr sz="1000">
                <a:solidFill>
                  <a:srgbClr val="1D1D1B"/>
                </a:solidFill>
                <a:latin typeface="Lora"/>
                <a:ea typeface="Lora"/>
                <a:cs typeface="Lora"/>
                <a:sym typeface="Lora"/>
              </a:defRPr>
            </a:lvl3pPr>
            <a:lvl4pPr lvl="3" algn="r">
              <a:buNone/>
              <a:defRPr sz="1000">
                <a:solidFill>
                  <a:srgbClr val="1D1D1B"/>
                </a:solidFill>
                <a:latin typeface="Lora"/>
                <a:ea typeface="Lora"/>
                <a:cs typeface="Lora"/>
                <a:sym typeface="Lora"/>
              </a:defRPr>
            </a:lvl4pPr>
            <a:lvl5pPr lvl="4" algn="r">
              <a:buNone/>
              <a:defRPr sz="1000">
                <a:solidFill>
                  <a:srgbClr val="1D1D1B"/>
                </a:solidFill>
                <a:latin typeface="Lora"/>
                <a:ea typeface="Lora"/>
                <a:cs typeface="Lora"/>
                <a:sym typeface="Lora"/>
              </a:defRPr>
            </a:lvl5pPr>
            <a:lvl6pPr lvl="5" algn="r">
              <a:buNone/>
              <a:defRPr sz="1000">
                <a:solidFill>
                  <a:srgbClr val="1D1D1B"/>
                </a:solidFill>
                <a:latin typeface="Lora"/>
                <a:ea typeface="Lora"/>
                <a:cs typeface="Lora"/>
                <a:sym typeface="Lora"/>
              </a:defRPr>
            </a:lvl6pPr>
            <a:lvl7pPr lvl="6" algn="r">
              <a:buNone/>
              <a:defRPr sz="1000">
                <a:solidFill>
                  <a:srgbClr val="1D1D1B"/>
                </a:solidFill>
                <a:latin typeface="Lora"/>
                <a:ea typeface="Lora"/>
                <a:cs typeface="Lora"/>
                <a:sym typeface="Lora"/>
              </a:defRPr>
            </a:lvl7pPr>
            <a:lvl8pPr lvl="7" algn="r">
              <a:buNone/>
              <a:defRPr sz="1000">
                <a:solidFill>
                  <a:srgbClr val="1D1D1B"/>
                </a:solidFill>
                <a:latin typeface="Lora"/>
                <a:ea typeface="Lora"/>
                <a:cs typeface="Lora"/>
                <a:sym typeface="Lora"/>
              </a:defRPr>
            </a:lvl8pPr>
            <a:lvl9pPr lvl="8" algn="r">
              <a:buNone/>
              <a:defRPr sz="1000">
                <a:solidFill>
                  <a:srgbClr val="1D1D1B"/>
                </a:solidFill>
                <a:latin typeface="Lora"/>
                <a:ea typeface="Lora"/>
                <a:cs typeface="Lora"/>
                <a:sym typeface="Lor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Lst>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svg"/><Relationship Id="rId7" Type="http://schemas.openxmlformats.org/officeDocument/2006/relationships/image" Target="../media/image25.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image" Target="../media/image27.sv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5.sv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4.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5.svg"/></Relationships>
</file>

<file path=ppt/slides/_rels/slide2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0.sv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2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5.jpg"/></Relationships>
</file>

<file path=ppt/slides/_rels/slide3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6.sv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5.sv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6.sv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996630" y="783771"/>
            <a:ext cx="4523700" cy="237991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The Writing Process</a:t>
            </a:r>
            <a:endParaRPr dirty="0"/>
          </a:p>
        </p:txBody>
      </p:sp>
      <p:pic>
        <p:nvPicPr>
          <p:cNvPr id="3" name="Graphic 2" descr="Typewriter with solid fill">
            <a:extLst>
              <a:ext uri="{FF2B5EF4-FFF2-40B4-BE49-F238E27FC236}">
                <a16:creationId xmlns:a16="http://schemas.microsoft.com/office/drawing/2014/main" id="{EFB9FA0D-8B6E-416A-BB60-8758141A9A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71815" y="3436204"/>
            <a:ext cx="434148" cy="434148"/>
          </a:xfrm>
          <a:prstGeom prst="rect">
            <a:avLst/>
          </a:prstGeom>
        </p:spPr>
      </p:pic>
      <p:pic>
        <p:nvPicPr>
          <p:cNvPr id="4" name="Picture 3" descr="Yellow pencils on a red background">
            <a:extLst>
              <a:ext uri="{FF2B5EF4-FFF2-40B4-BE49-F238E27FC236}">
                <a16:creationId xmlns:a16="http://schemas.microsoft.com/office/drawing/2014/main" id="{9EB9A2A4-C00F-4385-AC75-1DB9196B34E0}"/>
              </a:ext>
            </a:extLst>
          </p:cNvPr>
          <p:cNvPicPr>
            <a:picLocks noChangeAspect="1"/>
          </p:cNvPicPr>
          <p:nvPr/>
        </p:nvPicPr>
        <p:blipFill>
          <a:blip r:embed="rId5">
            <a:alphaModFix amt="35000"/>
            <a:duotone>
              <a:schemeClr val="accent2">
                <a:shade val="45000"/>
                <a:satMod val="135000"/>
              </a:schemeClr>
              <a:prstClr val="white"/>
            </a:duotone>
          </a:blip>
          <a:stretch>
            <a:fillRect/>
          </a:stretch>
        </p:blipFill>
        <p:spPr>
          <a:xfrm>
            <a:off x="0" y="0"/>
            <a:ext cx="9144000" cy="5143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5B375-96F9-4472-9487-48E6A49356F8}"/>
              </a:ext>
            </a:extLst>
          </p:cNvPr>
          <p:cNvSpPr>
            <a:spLocks noGrp="1"/>
          </p:cNvSpPr>
          <p:nvPr>
            <p:ph type="title"/>
          </p:nvPr>
        </p:nvSpPr>
        <p:spPr/>
        <p:txBody>
          <a:bodyPr/>
          <a:lstStyle/>
          <a:p>
            <a:r>
              <a:rPr lang="en-US" dirty="0"/>
              <a:t>Communicating to Instruct</a:t>
            </a:r>
            <a:endParaRPr lang="en-GB" dirty="0"/>
          </a:p>
        </p:txBody>
      </p:sp>
      <p:sp>
        <p:nvSpPr>
          <p:cNvPr id="3" name="Slide Number Placeholder 2">
            <a:extLst>
              <a:ext uri="{FF2B5EF4-FFF2-40B4-BE49-F238E27FC236}">
                <a16:creationId xmlns:a16="http://schemas.microsoft.com/office/drawing/2014/main" id="{7463A2AD-DF71-49FD-BE99-0A41EABA86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
        <p:nvSpPr>
          <p:cNvPr id="4" name="Rectangle: Rounded Corners 3">
            <a:extLst>
              <a:ext uri="{FF2B5EF4-FFF2-40B4-BE49-F238E27FC236}">
                <a16:creationId xmlns:a16="http://schemas.microsoft.com/office/drawing/2014/main" id="{2BD6B3D0-F01B-4A6A-A356-1245990E042C}"/>
              </a:ext>
            </a:extLst>
          </p:cNvPr>
          <p:cNvSpPr/>
          <p:nvPr/>
        </p:nvSpPr>
        <p:spPr>
          <a:xfrm>
            <a:off x="2589519" y="1529122"/>
            <a:ext cx="4233903" cy="435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Instructions are a big part of ethical communication</a:t>
            </a:r>
            <a:endParaRPr lang="en-GB" dirty="0"/>
          </a:p>
        </p:txBody>
      </p:sp>
      <p:sp>
        <p:nvSpPr>
          <p:cNvPr id="5" name="Rectangle: Rounded Corners 4">
            <a:extLst>
              <a:ext uri="{FF2B5EF4-FFF2-40B4-BE49-F238E27FC236}">
                <a16:creationId xmlns:a16="http://schemas.microsoft.com/office/drawing/2014/main" id="{EB10FA67-6924-4A86-B80F-5DA7CF63712B}"/>
              </a:ext>
            </a:extLst>
          </p:cNvPr>
          <p:cNvSpPr/>
          <p:nvPr/>
        </p:nvSpPr>
        <p:spPr>
          <a:xfrm>
            <a:off x="722299" y="2266790"/>
            <a:ext cx="2927617" cy="435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Email to subordinates for procedure of a task </a:t>
            </a:r>
            <a:endParaRPr lang="en-GB" dirty="0"/>
          </a:p>
        </p:txBody>
      </p:sp>
      <p:sp>
        <p:nvSpPr>
          <p:cNvPr id="6" name="Rectangle: Rounded Corners 5">
            <a:extLst>
              <a:ext uri="{FF2B5EF4-FFF2-40B4-BE49-F238E27FC236}">
                <a16:creationId xmlns:a16="http://schemas.microsoft.com/office/drawing/2014/main" id="{B9D31EEA-FA76-4424-AAFA-A1D950C5EF5D}"/>
              </a:ext>
            </a:extLst>
          </p:cNvPr>
          <p:cNvSpPr/>
          <p:nvPr/>
        </p:nvSpPr>
        <p:spPr>
          <a:xfrm>
            <a:off x="4994622" y="2266790"/>
            <a:ext cx="2927617" cy="435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Employee form</a:t>
            </a:r>
            <a:endParaRPr lang="en-GB" dirty="0"/>
          </a:p>
        </p:txBody>
      </p:sp>
      <p:sp>
        <p:nvSpPr>
          <p:cNvPr id="7" name="Rectangle: Rounded Corners 6">
            <a:extLst>
              <a:ext uri="{FF2B5EF4-FFF2-40B4-BE49-F238E27FC236}">
                <a16:creationId xmlns:a16="http://schemas.microsoft.com/office/drawing/2014/main" id="{B33E6309-7616-4284-A769-09BF4996754E}"/>
              </a:ext>
            </a:extLst>
          </p:cNvPr>
          <p:cNvSpPr/>
          <p:nvPr/>
        </p:nvSpPr>
        <p:spPr>
          <a:xfrm>
            <a:off x="722299" y="3088981"/>
            <a:ext cx="2927617" cy="435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Researching documents</a:t>
            </a:r>
            <a:endParaRPr lang="en-GB" dirty="0"/>
          </a:p>
        </p:txBody>
      </p:sp>
      <p:sp>
        <p:nvSpPr>
          <p:cNvPr id="8" name="Rectangle: Rounded Corners 7">
            <a:extLst>
              <a:ext uri="{FF2B5EF4-FFF2-40B4-BE49-F238E27FC236}">
                <a16:creationId xmlns:a16="http://schemas.microsoft.com/office/drawing/2014/main" id="{5B80C3A5-238F-45FA-BCE3-092E0C5D9444}"/>
              </a:ext>
            </a:extLst>
          </p:cNvPr>
          <p:cNvSpPr/>
          <p:nvPr/>
        </p:nvSpPr>
        <p:spPr>
          <a:xfrm>
            <a:off x="4994622" y="3088981"/>
            <a:ext cx="2927617" cy="435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Reports</a:t>
            </a:r>
            <a:endParaRPr lang="en-GB" dirty="0"/>
          </a:p>
        </p:txBody>
      </p:sp>
      <p:sp>
        <p:nvSpPr>
          <p:cNvPr id="9" name="Rectangle: Rounded Corners 8">
            <a:extLst>
              <a:ext uri="{FF2B5EF4-FFF2-40B4-BE49-F238E27FC236}">
                <a16:creationId xmlns:a16="http://schemas.microsoft.com/office/drawing/2014/main" id="{B5E21DB6-35F7-47C4-A13A-6F58ECA30ED3}"/>
              </a:ext>
            </a:extLst>
          </p:cNvPr>
          <p:cNvSpPr/>
          <p:nvPr/>
        </p:nvSpPr>
        <p:spPr>
          <a:xfrm>
            <a:off x="3108191" y="4029587"/>
            <a:ext cx="2927617" cy="6653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 help center providing written or oral instruction to resolve a problem</a:t>
            </a:r>
            <a:endParaRPr lang="en-GB" dirty="0"/>
          </a:p>
        </p:txBody>
      </p:sp>
      <p:pic>
        <p:nvPicPr>
          <p:cNvPr id="10" name="Graphic 9" descr="Document with solid fill">
            <a:extLst>
              <a:ext uri="{FF2B5EF4-FFF2-40B4-BE49-F238E27FC236}">
                <a16:creationId xmlns:a16="http://schemas.microsoft.com/office/drawing/2014/main" id="{5224E474-E837-40DD-8916-F9C4B82B5E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9331" y="949899"/>
            <a:ext cx="364071" cy="364071"/>
          </a:xfrm>
          <a:prstGeom prst="rect">
            <a:avLst/>
          </a:prstGeom>
        </p:spPr>
      </p:pic>
    </p:spTree>
    <p:extLst>
      <p:ext uri="{BB962C8B-B14F-4D97-AF65-F5344CB8AC3E}">
        <p14:creationId xmlns:p14="http://schemas.microsoft.com/office/powerpoint/2010/main" val="3422629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E5BC-DE74-4121-9163-A64CED30BEE9}"/>
              </a:ext>
            </a:extLst>
          </p:cNvPr>
          <p:cNvSpPr>
            <a:spLocks noGrp="1"/>
          </p:cNvSpPr>
          <p:nvPr>
            <p:ph type="title"/>
          </p:nvPr>
        </p:nvSpPr>
        <p:spPr/>
        <p:txBody>
          <a:bodyPr/>
          <a:lstStyle/>
          <a:p>
            <a:r>
              <a:rPr lang="en-US" dirty="0"/>
              <a:t>Communicating to Inform</a:t>
            </a:r>
            <a:endParaRPr lang="en-GB" dirty="0"/>
          </a:p>
        </p:txBody>
      </p:sp>
      <p:sp>
        <p:nvSpPr>
          <p:cNvPr id="3" name="Slide Number Placeholder 2">
            <a:extLst>
              <a:ext uri="{FF2B5EF4-FFF2-40B4-BE49-F238E27FC236}">
                <a16:creationId xmlns:a16="http://schemas.microsoft.com/office/drawing/2014/main" id="{D5062D98-E19B-4550-ADE3-0B293748CF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
        <p:nvSpPr>
          <p:cNvPr id="4" name="Rectangle: Rounded Corners 3">
            <a:extLst>
              <a:ext uri="{FF2B5EF4-FFF2-40B4-BE49-F238E27FC236}">
                <a16:creationId xmlns:a16="http://schemas.microsoft.com/office/drawing/2014/main" id="{F074D99F-33C4-4682-BA09-6E87A36297C7}"/>
              </a:ext>
            </a:extLst>
          </p:cNvPr>
          <p:cNvSpPr/>
          <p:nvPr/>
        </p:nvSpPr>
        <p:spPr>
          <a:xfrm>
            <a:off x="2312894" y="1506070"/>
            <a:ext cx="4241587" cy="435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Sometimes correspondence limited only to inform</a:t>
            </a:r>
            <a:endParaRPr lang="en-GB" dirty="0"/>
          </a:p>
        </p:txBody>
      </p:sp>
      <p:sp>
        <p:nvSpPr>
          <p:cNvPr id="5" name="Rectangle: Rounded Corners 4">
            <a:extLst>
              <a:ext uri="{FF2B5EF4-FFF2-40B4-BE49-F238E27FC236}">
                <a16:creationId xmlns:a16="http://schemas.microsoft.com/office/drawing/2014/main" id="{A6315BDC-4C7E-4FAD-A3C7-01427EED0C18}"/>
              </a:ext>
            </a:extLst>
          </p:cNvPr>
          <p:cNvSpPr/>
          <p:nvPr/>
        </p:nvSpPr>
        <p:spPr>
          <a:xfrm>
            <a:off x="653142" y="2353950"/>
            <a:ext cx="2927617" cy="435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Inviting staff to upcoming meeting (with an agenda) </a:t>
            </a:r>
            <a:endParaRPr lang="en-GB" dirty="0"/>
          </a:p>
        </p:txBody>
      </p:sp>
      <p:sp>
        <p:nvSpPr>
          <p:cNvPr id="6" name="Rectangle: Rounded Corners 5">
            <a:extLst>
              <a:ext uri="{FF2B5EF4-FFF2-40B4-BE49-F238E27FC236}">
                <a16:creationId xmlns:a16="http://schemas.microsoft.com/office/drawing/2014/main" id="{3F983C6E-3DFE-44B3-8287-975D78B1E861}"/>
              </a:ext>
            </a:extLst>
          </p:cNvPr>
          <p:cNvSpPr/>
          <p:nvPr/>
        </p:nvSpPr>
        <p:spPr>
          <a:xfrm>
            <a:off x="653140" y="3649378"/>
            <a:ext cx="2927617" cy="435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Trip report </a:t>
            </a:r>
            <a:endParaRPr lang="en-GB" dirty="0"/>
          </a:p>
        </p:txBody>
      </p:sp>
      <p:sp>
        <p:nvSpPr>
          <p:cNvPr id="7" name="Rectangle: Rounded Corners 6">
            <a:extLst>
              <a:ext uri="{FF2B5EF4-FFF2-40B4-BE49-F238E27FC236}">
                <a16:creationId xmlns:a16="http://schemas.microsoft.com/office/drawing/2014/main" id="{3DE2A115-9940-44E1-B658-5F822734F92E}"/>
              </a:ext>
            </a:extLst>
          </p:cNvPr>
          <p:cNvSpPr/>
          <p:nvPr/>
        </p:nvSpPr>
        <p:spPr>
          <a:xfrm>
            <a:off x="653140" y="3072369"/>
            <a:ext cx="2927617" cy="435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Letter of inquiry</a:t>
            </a:r>
            <a:endParaRPr lang="en-GB" dirty="0"/>
          </a:p>
        </p:txBody>
      </p:sp>
      <p:sp>
        <p:nvSpPr>
          <p:cNvPr id="8" name="Rectangle: Rounded Corners 7">
            <a:extLst>
              <a:ext uri="{FF2B5EF4-FFF2-40B4-BE49-F238E27FC236}">
                <a16:creationId xmlns:a16="http://schemas.microsoft.com/office/drawing/2014/main" id="{65E2696A-B302-442E-9AE2-98E9327FA347}"/>
              </a:ext>
            </a:extLst>
          </p:cNvPr>
          <p:cNvSpPr/>
          <p:nvPr/>
        </p:nvSpPr>
        <p:spPr>
          <a:xfrm>
            <a:off x="653141" y="4226388"/>
            <a:ext cx="2927617" cy="720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Corporate entry blog (company activities, products and milestones)</a:t>
            </a:r>
            <a:endParaRPr lang="en-GB" dirty="0"/>
          </a:p>
        </p:txBody>
      </p:sp>
      <p:sp>
        <p:nvSpPr>
          <p:cNvPr id="9" name="Rectangle: Rounded Corners 8">
            <a:extLst>
              <a:ext uri="{FF2B5EF4-FFF2-40B4-BE49-F238E27FC236}">
                <a16:creationId xmlns:a16="http://schemas.microsoft.com/office/drawing/2014/main" id="{AFB88ABB-6AF8-44C5-922F-BB930AC5717A}"/>
              </a:ext>
            </a:extLst>
          </p:cNvPr>
          <p:cNvSpPr/>
          <p:nvPr/>
        </p:nvSpPr>
        <p:spPr>
          <a:xfrm>
            <a:off x="5090672" y="3080299"/>
            <a:ext cx="2927617" cy="81550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Objectively showing information</a:t>
            </a:r>
            <a:endParaRPr lang="en-GB" dirty="0">
              <a:solidFill>
                <a:schemeClr val="bg1"/>
              </a:solidFill>
            </a:endParaRPr>
          </a:p>
        </p:txBody>
      </p:sp>
      <p:pic>
        <p:nvPicPr>
          <p:cNvPr id="10" name="Graphic 9" descr="Document with solid fill">
            <a:extLst>
              <a:ext uri="{FF2B5EF4-FFF2-40B4-BE49-F238E27FC236}">
                <a16:creationId xmlns:a16="http://schemas.microsoft.com/office/drawing/2014/main" id="{221C769A-BACA-4863-9953-C309814EC86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9331" y="949899"/>
            <a:ext cx="364071" cy="364071"/>
          </a:xfrm>
          <a:prstGeom prst="rect">
            <a:avLst/>
          </a:prstGeom>
        </p:spPr>
      </p:pic>
    </p:spTree>
    <p:extLst>
      <p:ext uri="{BB962C8B-B14F-4D97-AF65-F5344CB8AC3E}">
        <p14:creationId xmlns:p14="http://schemas.microsoft.com/office/powerpoint/2010/main" val="1671869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30B4D-DB61-4A81-B550-91A6198E9F77}"/>
              </a:ext>
            </a:extLst>
          </p:cNvPr>
          <p:cNvSpPr>
            <a:spLocks noGrp="1"/>
          </p:cNvSpPr>
          <p:nvPr>
            <p:ph type="title"/>
          </p:nvPr>
        </p:nvSpPr>
        <p:spPr>
          <a:xfrm>
            <a:off x="1381250" y="896112"/>
            <a:ext cx="3878400" cy="548486"/>
          </a:xfrm>
        </p:spPr>
        <p:txBody>
          <a:bodyPr/>
          <a:lstStyle/>
          <a:p>
            <a:r>
              <a:rPr lang="en-US" dirty="0"/>
              <a:t>Communicating to Build Trust</a:t>
            </a:r>
            <a:endParaRPr lang="en-GB" dirty="0"/>
          </a:p>
        </p:txBody>
      </p:sp>
      <p:sp>
        <p:nvSpPr>
          <p:cNvPr id="3" name="Slide Number Placeholder 2">
            <a:extLst>
              <a:ext uri="{FF2B5EF4-FFF2-40B4-BE49-F238E27FC236}">
                <a16:creationId xmlns:a16="http://schemas.microsoft.com/office/drawing/2014/main" id="{B2C6B336-284F-4FC3-B5B7-D590804C74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
        <p:nvSpPr>
          <p:cNvPr id="4" name="Rectangle: Rounded Corners 3">
            <a:extLst>
              <a:ext uri="{FF2B5EF4-FFF2-40B4-BE49-F238E27FC236}">
                <a16:creationId xmlns:a16="http://schemas.microsoft.com/office/drawing/2014/main" id="{D6FAEF70-1A78-4641-B760-7F87307F46A6}"/>
              </a:ext>
            </a:extLst>
          </p:cNvPr>
          <p:cNvSpPr/>
          <p:nvPr/>
        </p:nvSpPr>
        <p:spPr>
          <a:xfrm>
            <a:off x="817375" y="1908276"/>
            <a:ext cx="2503075" cy="435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Building rapport</a:t>
            </a:r>
            <a:endParaRPr lang="en-GB" dirty="0"/>
          </a:p>
        </p:txBody>
      </p:sp>
      <p:pic>
        <p:nvPicPr>
          <p:cNvPr id="6" name="Picture 5" descr="A picture containing vector graphics&#10;&#10;Description automatically generated">
            <a:extLst>
              <a:ext uri="{FF2B5EF4-FFF2-40B4-BE49-F238E27FC236}">
                <a16:creationId xmlns:a16="http://schemas.microsoft.com/office/drawing/2014/main" id="{FC737FC2-840C-4291-9E97-905F05539B4E}"/>
              </a:ext>
            </a:extLst>
          </p:cNvPr>
          <p:cNvPicPr>
            <a:picLocks noChangeAspect="1"/>
          </p:cNvPicPr>
          <p:nvPr/>
        </p:nvPicPr>
        <p:blipFill>
          <a:blip r:embed="rId2"/>
          <a:stretch>
            <a:fillRect/>
          </a:stretch>
        </p:blipFill>
        <p:spPr>
          <a:xfrm>
            <a:off x="5666677" y="1219095"/>
            <a:ext cx="2876550" cy="1590675"/>
          </a:xfrm>
          <a:prstGeom prst="rect">
            <a:avLst/>
          </a:prstGeom>
        </p:spPr>
      </p:pic>
      <p:sp>
        <p:nvSpPr>
          <p:cNvPr id="7" name="Rectangle: Rounded Corners 6">
            <a:extLst>
              <a:ext uri="{FF2B5EF4-FFF2-40B4-BE49-F238E27FC236}">
                <a16:creationId xmlns:a16="http://schemas.microsoft.com/office/drawing/2014/main" id="{8A48AB0B-62F2-4AD3-B721-67D8A4F9804D}"/>
              </a:ext>
            </a:extLst>
          </p:cNvPr>
          <p:cNvSpPr/>
          <p:nvPr/>
        </p:nvSpPr>
        <p:spPr>
          <a:xfrm>
            <a:off x="2231236" y="3167291"/>
            <a:ext cx="4884179" cy="435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positive tone is crucial to a successful work environment </a:t>
            </a:r>
            <a:endParaRPr lang="en-GB" dirty="0"/>
          </a:p>
        </p:txBody>
      </p:sp>
      <p:sp>
        <p:nvSpPr>
          <p:cNvPr id="8" name="Rectangle: Rounded Corners 7">
            <a:extLst>
              <a:ext uri="{FF2B5EF4-FFF2-40B4-BE49-F238E27FC236}">
                <a16:creationId xmlns:a16="http://schemas.microsoft.com/office/drawing/2014/main" id="{FBDDD275-5246-4098-8937-EF62E1B30EEA}"/>
              </a:ext>
            </a:extLst>
          </p:cNvPr>
          <p:cNvSpPr/>
          <p:nvPr/>
        </p:nvSpPr>
        <p:spPr>
          <a:xfrm>
            <a:off x="276626" y="3960412"/>
            <a:ext cx="2566468" cy="4356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Acknowledgment </a:t>
            </a:r>
            <a:endParaRPr lang="en-GB" dirty="0"/>
          </a:p>
        </p:txBody>
      </p:sp>
      <p:sp>
        <p:nvSpPr>
          <p:cNvPr id="9" name="Rectangle: Rounded Corners 8">
            <a:extLst>
              <a:ext uri="{FF2B5EF4-FFF2-40B4-BE49-F238E27FC236}">
                <a16:creationId xmlns:a16="http://schemas.microsoft.com/office/drawing/2014/main" id="{1AEA27D9-C776-4B33-AE56-2A2F490B8743}"/>
              </a:ext>
            </a:extLst>
          </p:cNvPr>
          <p:cNvSpPr/>
          <p:nvPr/>
        </p:nvSpPr>
        <p:spPr>
          <a:xfrm>
            <a:off x="3153998" y="4384955"/>
            <a:ext cx="2566468" cy="4356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Recognition </a:t>
            </a:r>
            <a:endParaRPr lang="en-GB" dirty="0"/>
          </a:p>
        </p:txBody>
      </p:sp>
      <p:sp>
        <p:nvSpPr>
          <p:cNvPr id="10" name="Rectangle: Rounded Corners 9">
            <a:extLst>
              <a:ext uri="{FF2B5EF4-FFF2-40B4-BE49-F238E27FC236}">
                <a16:creationId xmlns:a16="http://schemas.microsoft.com/office/drawing/2014/main" id="{F25BC72D-0A9E-455E-8D7A-2FAC45A122E4}"/>
              </a:ext>
            </a:extLst>
          </p:cNvPr>
          <p:cNvSpPr/>
          <p:nvPr/>
        </p:nvSpPr>
        <p:spPr>
          <a:xfrm>
            <a:off x="6107526" y="3983767"/>
            <a:ext cx="2566468" cy="4356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Recognize goals</a:t>
            </a:r>
            <a:endParaRPr lang="en-GB" dirty="0"/>
          </a:p>
        </p:txBody>
      </p:sp>
      <p:pic>
        <p:nvPicPr>
          <p:cNvPr id="11" name="Graphic 10" descr="Document with solid fill">
            <a:extLst>
              <a:ext uri="{FF2B5EF4-FFF2-40B4-BE49-F238E27FC236}">
                <a16:creationId xmlns:a16="http://schemas.microsoft.com/office/drawing/2014/main" id="{2AA44753-2F9B-4540-8C05-32BEE3C071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331" y="949899"/>
            <a:ext cx="364071" cy="364071"/>
          </a:xfrm>
          <a:prstGeom prst="rect">
            <a:avLst/>
          </a:prstGeom>
        </p:spPr>
      </p:pic>
    </p:spTree>
    <p:extLst>
      <p:ext uri="{BB962C8B-B14F-4D97-AF65-F5344CB8AC3E}">
        <p14:creationId xmlns:p14="http://schemas.microsoft.com/office/powerpoint/2010/main" val="2838902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00B24-2069-4EF1-9033-9873B0F66D75}"/>
              </a:ext>
            </a:extLst>
          </p:cNvPr>
          <p:cNvSpPr>
            <a:spLocks noGrp="1"/>
          </p:cNvSpPr>
          <p:nvPr>
            <p:ph type="title"/>
          </p:nvPr>
        </p:nvSpPr>
        <p:spPr/>
        <p:txBody>
          <a:bodyPr/>
          <a:lstStyle/>
          <a:p>
            <a:r>
              <a:rPr lang="en-US" dirty="0"/>
              <a:t>Consider your Audience</a:t>
            </a:r>
            <a:endParaRPr lang="en-GB" dirty="0"/>
          </a:p>
        </p:txBody>
      </p:sp>
      <p:sp>
        <p:nvSpPr>
          <p:cNvPr id="3" name="Slide Number Placeholder 2">
            <a:extLst>
              <a:ext uri="{FF2B5EF4-FFF2-40B4-BE49-F238E27FC236}">
                <a16:creationId xmlns:a16="http://schemas.microsoft.com/office/drawing/2014/main" id="{5BBD97BD-D9D6-4180-82A5-99BF4AE9FE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sp>
        <p:nvSpPr>
          <p:cNvPr id="4" name="Rectangle: Rounded Corners 3">
            <a:extLst>
              <a:ext uri="{FF2B5EF4-FFF2-40B4-BE49-F238E27FC236}">
                <a16:creationId xmlns:a16="http://schemas.microsoft.com/office/drawing/2014/main" id="{CB040A5C-CB63-47B6-9CD9-1D29D052505B}"/>
              </a:ext>
            </a:extLst>
          </p:cNvPr>
          <p:cNvSpPr/>
          <p:nvPr/>
        </p:nvSpPr>
        <p:spPr>
          <a:xfrm>
            <a:off x="2172660" y="1506069"/>
            <a:ext cx="4798679" cy="435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will not write the same way to your boss as you would to your subordinates</a:t>
            </a:r>
            <a:endParaRPr lang="en-GB" dirty="0"/>
          </a:p>
        </p:txBody>
      </p:sp>
      <p:sp>
        <p:nvSpPr>
          <p:cNvPr id="5" name="Rectangle: Rounded Corners 4">
            <a:extLst>
              <a:ext uri="{FF2B5EF4-FFF2-40B4-BE49-F238E27FC236}">
                <a16:creationId xmlns:a16="http://schemas.microsoft.com/office/drawing/2014/main" id="{597424C1-2139-4DCB-ABE5-EAD9FF8E05EB}"/>
              </a:ext>
            </a:extLst>
          </p:cNvPr>
          <p:cNvSpPr/>
          <p:nvPr/>
        </p:nvSpPr>
        <p:spPr>
          <a:xfrm>
            <a:off x="708851" y="2353950"/>
            <a:ext cx="2927617" cy="435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High tech audience</a:t>
            </a:r>
            <a:endParaRPr lang="en-GB" dirty="0"/>
          </a:p>
        </p:txBody>
      </p:sp>
      <p:sp>
        <p:nvSpPr>
          <p:cNvPr id="6" name="Rectangle: Rounded Corners 5">
            <a:extLst>
              <a:ext uri="{FF2B5EF4-FFF2-40B4-BE49-F238E27FC236}">
                <a16:creationId xmlns:a16="http://schemas.microsoft.com/office/drawing/2014/main" id="{96394966-34D7-4ED1-8459-92616380EE79}"/>
              </a:ext>
            </a:extLst>
          </p:cNvPr>
          <p:cNvSpPr/>
          <p:nvPr/>
        </p:nvSpPr>
        <p:spPr>
          <a:xfrm>
            <a:off x="5111802" y="2353950"/>
            <a:ext cx="2927617" cy="435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 tech audience</a:t>
            </a:r>
            <a:endParaRPr lang="en-GB" dirty="0"/>
          </a:p>
        </p:txBody>
      </p:sp>
      <p:sp>
        <p:nvSpPr>
          <p:cNvPr id="7" name="Rectangle: Rounded Corners 6">
            <a:extLst>
              <a:ext uri="{FF2B5EF4-FFF2-40B4-BE49-F238E27FC236}">
                <a16:creationId xmlns:a16="http://schemas.microsoft.com/office/drawing/2014/main" id="{CE155F82-624D-42C5-9B84-FD41EAD64C32}"/>
              </a:ext>
            </a:extLst>
          </p:cNvPr>
          <p:cNvSpPr/>
          <p:nvPr/>
        </p:nvSpPr>
        <p:spPr>
          <a:xfrm>
            <a:off x="708851" y="3281082"/>
            <a:ext cx="2927617" cy="435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Experts in your field</a:t>
            </a:r>
            <a:endParaRPr lang="en-GB" dirty="0"/>
          </a:p>
        </p:txBody>
      </p:sp>
      <p:sp>
        <p:nvSpPr>
          <p:cNvPr id="8" name="Rectangle: Rounded Corners 7">
            <a:extLst>
              <a:ext uri="{FF2B5EF4-FFF2-40B4-BE49-F238E27FC236}">
                <a16:creationId xmlns:a16="http://schemas.microsoft.com/office/drawing/2014/main" id="{C8A0822E-D5B2-4D1F-BCD5-0046A68D7D60}"/>
              </a:ext>
            </a:extLst>
          </p:cNvPr>
          <p:cNvSpPr/>
          <p:nvPr/>
        </p:nvSpPr>
        <p:spPr>
          <a:xfrm>
            <a:off x="5111802" y="3260552"/>
            <a:ext cx="2927617" cy="435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People with some knowledge of your field </a:t>
            </a:r>
            <a:endParaRPr lang="en-GB" dirty="0"/>
          </a:p>
        </p:txBody>
      </p:sp>
      <p:sp>
        <p:nvSpPr>
          <p:cNvPr id="9" name="Arrow: Right 8">
            <a:extLst>
              <a:ext uri="{FF2B5EF4-FFF2-40B4-BE49-F238E27FC236}">
                <a16:creationId xmlns:a16="http://schemas.microsoft.com/office/drawing/2014/main" id="{743BCF64-5D7F-44ED-A51D-5C4FC8145E98}"/>
              </a:ext>
            </a:extLst>
          </p:cNvPr>
          <p:cNvSpPr/>
          <p:nvPr/>
        </p:nvSpPr>
        <p:spPr>
          <a:xfrm rot="5400000">
            <a:off x="1994604" y="2937588"/>
            <a:ext cx="355631" cy="1954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Right 9">
            <a:extLst>
              <a:ext uri="{FF2B5EF4-FFF2-40B4-BE49-F238E27FC236}">
                <a16:creationId xmlns:a16="http://schemas.microsoft.com/office/drawing/2014/main" id="{C3BEA8E6-59D3-4C75-956C-66A6C0063142}"/>
              </a:ext>
            </a:extLst>
          </p:cNvPr>
          <p:cNvSpPr/>
          <p:nvPr/>
        </p:nvSpPr>
        <p:spPr>
          <a:xfrm rot="5400000">
            <a:off x="6397795" y="2937587"/>
            <a:ext cx="355631" cy="1954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3F365186-421E-4C62-91CA-0A322A72C3B4}"/>
              </a:ext>
            </a:extLst>
          </p:cNvPr>
          <p:cNvSpPr/>
          <p:nvPr/>
        </p:nvSpPr>
        <p:spPr>
          <a:xfrm>
            <a:off x="3108190" y="4167154"/>
            <a:ext cx="2927617" cy="79598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Issues of diversity must be considered in technical communication</a:t>
            </a:r>
            <a:endParaRPr lang="en-GB" dirty="0"/>
          </a:p>
        </p:txBody>
      </p:sp>
      <p:pic>
        <p:nvPicPr>
          <p:cNvPr id="12" name="Graphic 11" descr="Document with solid fill">
            <a:extLst>
              <a:ext uri="{FF2B5EF4-FFF2-40B4-BE49-F238E27FC236}">
                <a16:creationId xmlns:a16="http://schemas.microsoft.com/office/drawing/2014/main" id="{A22FF61A-A8C5-4374-9A05-964F5ABDA7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9331" y="949899"/>
            <a:ext cx="364071" cy="364071"/>
          </a:xfrm>
          <a:prstGeom prst="rect">
            <a:avLst/>
          </a:prstGeom>
        </p:spPr>
      </p:pic>
    </p:spTree>
    <p:extLst>
      <p:ext uri="{BB962C8B-B14F-4D97-AF65-F5344CB8AC3E}">
        <p14:creationId xmlns:p14="http://schemas.microsoft.com/office/powerpoint/2010/main" val="1809231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1BCA-7F27-4A2C-B4DB-83F26A013DBB}"/>
              </a:ext>
            </a:extLst>
          </p:cNvPr>
          <p:cNvSpPr>
            <a:spLocks noGrp="1"/>
          </p:cNvSpPr>
          <p:nvPr>
            <p:ph type="title"/>
          </p:nvPr>
        </p:nvSpPr>
        <p:spPr/>
        <p:txBody>
          <a:bodyPr/>
          <a:lstStyle/>
          <a:p>
            <a:r>
              <a:rPr lang="en-US" dirty="0"/>
              <a:t>Gather your Data</a:t>
            </a:r>
            <a:endParaRPr lang="en-GB" dirty="0"/>
          </a:p>
        </p:txBody>
      </p:sp>
      <p:sp>
        <p:nvSpPr>
          <p:cNvPr id="3" name="Slide Number Placeholder 2">
            <a:extLst>
              <a:ext uri="{FF2B5EF4-FFF2-40B4-BE49-F238E27FC236}">
                <a16:creationId xmlns:a16="http://schemas.microsoft.com/office/drawing/2014/main" id="{8AAF64D7-25D1-44AE-9C9B-C139C46E570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
        <p:nvSpPr>
          <p:cNvPr id="4" name="Rectangle: Rounded Corners 3">
            <a:extLst>
              <a:ext uri="{FF2B5EF4-FFF2-40B4-BE49-F238E27FC236}">
                <a16:creationId xmlns:a16="http://schemas.microsoft.com/office/drawing/2014/main" id="{05B38B0E-1E04-43BD-B1F3-F9FF56747D43}"/>
              </a:ext>
            </a:extLst>
          </p:cNvPr>
          <p:cNvSpPr/>
          <p:nvPr/>
        </p:nvSpPr>
        <p:spPr>
          <a:xfrm>
            <a:off x="854847" y="1690487"/>
            <a:ext cx="2927617" cy="4303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Personal dates</a:t>
            </a:r>
            <a:endParaRPr lang="en-GB" dirty="0"/>
          </a:p>
        </p:txBody>
      </p:sp>
      <p:sp>
        <p:nvSpPr>
          <p:cNvPr id="5" name="Rectangle: Rounded Corners 4">
            <a:extLst>
              <a:ext uri="{FF2B5EF4-FFF2-40B4-BE49-F238E27FC236}">
                <a16:creationId xmlns:a16="http://schemas.microsoft.com/office/drawing/2014/main" id="{6C9F9474-67CB-4E81-A0F9-29AA4A98B335}"/>
              </a:ext>
            </a:extLst>
          </p:cNvPr>
          <p:cNvSpPr/>
          <p:nvPr/>
        </p:nvSpPr>
        <p:spPr>
          <a:xfrm>
            <a:off x="5111802" y="1685193"/>
            <a:ext cx="2927617" cy="435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Actions required</a:t>
            </a:r>
            <a:endParaRPr lang="en-GB" dirty="0"/>
          </a:p>
        </p:txBody>
      </p:sp>
      <p:sp>
        <p:nvSpPr>
          <p:cNvPr id="6" name="Rectangle: Rounded Corners 5">
            <a:extLst>
              <a:ext uri="{FF2B5EF4-FFF2-40B4-BE49-F238E27FC236}">
                <a16:creationId xmlns:a16="http://schemas.microsoft.com/office/drawing/2014/main" id="{CCDAFDF6-76E8-4AE0-9038-7D80A5F953D8}"/>
              </a:ext>
            </a:extLst>
          </p:cNvPr>
          <p:cNvSpPr/>
          <p:nvPr/>
        </p:nvSpPr>
        <p:spPr>
          <a:xfrm>
            <a:off x="854847" y="2587108"/>
            <a:ext cx="2927617" cy="435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Locations</a:t>
            </a:r>
            <a:endParaRPr lang="en-GB" dirty="0"/>
          </a:p>
        </p:txBody>
      </p:sp>
      <p:sp>
        <p:nvSpPr>
          <p:cNvPr id="7" name="Rectangle: Rounded Corners 6">
            <a:extLst>
              <a:ext uri="{FF2B5EF4-FFF2-40B4-BE49-F238E27FC236}">
                <a16:creationId xmlns:a16="http://schemas.microsoft.com/office/drawing/2014/main" id="{67820080-F74C-41F3-972B-FA09294C6B8C}"/>
              </a:ext>
            </a:extLst>
          </p:cNvPr>
          <p:cNvSpPr/>
          <p:nvPr/>
        </p:nvSpPr>
        <p:spPr>
          <a:xfrm>
            <a:off x="5111802" y="2587108"/>
            <a:ext cx="2927617" cy="435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Costs </a:t>
            </a:r>
            <a:endParaRPr lang="en-GB" dirty="0"/>
          </a:p>
        </p:txBody>
      </p:sp>
      <p:sp>
        <p:nvSpPr>
          <p:cNvPr id="8" name="Rectangle: Rounded Corners 7">
            <a:extLst>
              <a:ext uri="{FF2B5EF4-FFF2-40B4-BE49-F238E27FC236}">
                <a16:creationId xmlns:a16="http://schemas.microsoft.com/office/drawing/2014/main" id="{F420AF35-E8EC-4CE9-87B7-3A2AB77DA736}"/>
              </a:ext>
            </a:extLst>
          </p:cNvPr>
          <p:cNvSpPr/>
          <p:nvPr/>
        </p:nvSpPr>
        <p:spPr>
          <a:xfrm>
            <a:off x="2862809" y="3520231"/>
            <a:ext cx="3300293" cy="435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 for implementing suggestions</a:t>
            </a:r>
            <a:endParaRPr lang="en-GB" dirty="0"/>
          </a:p>
        </p:txBody>
      </p:sp>
      <p:pic>
        <p:nvPicPr>
          <p:cNvPr id="9" name="Graphic 8" descr="Document with solid fill">
            <a:extLst>
              <a:ext uri="{FF2B5EF4-FFF2-40B4-BE49-F238E27FC236}">
                <a16:creationId xmlns:a16="http://schemas.microsoft.com/office/drawing/2014/main" id="{9E40B4DA-4AFB-4E03-A0C4-E75D28E066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9331" y="949899"/>
            <a:ext cx="364071" cy="364071"/>
          </a:xfrm>
          <a:prstGeom prst="rect">
            <a:avLst/>
          </a:prstGeom>
        </p:spPr>
      </p:pic>
      <p:pic>
        <p:nvPicPr>
          <p:cNvPr id="11" name="Graphic 10" descr="Business Growth with solid fill">
            <a:extLst>
              <a:ext uri="{FF2B5EF4-FFF2-40B4-BE49-F238E27FC236}">
                <a16:creationId xmlns:a16="http://schemas.microsoft.com/office/drawing/2014/main" id="{0978FEE0-BF1D-4555-A7BE-1D7545D5A32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82464" y="537337"/>
            <a:ext cx="730492" cy="730492"/>
          </a:xfrm>
          <a:prstGeom prst="rect">
            <a:avLst/>
          </a:prstGeom>
        </p:spPr>
      </p:pic>
    </p:spTree>
    <p:extLst>
      <p:ext uri="{BB962C8B-B14F-4D97-AF65-F5344CB8AC3E}">
        <p14:creationId xmlns:p14="http://schemas.microsoft.com/office/powerpoint/2010/main" val="865095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CACFF-2D70-4F23-9ECD-87CBAF3EE29D}"/>
              </a:ext>
            </a:extLst>
          </p:cNvPr>
          <p:cNvSpPr>
            <a:spLocks noGrp="1"/>
          </p:cNvSpPr>
          <p:nvPr>
            <p:ph type="title"/>
          </p:nvPr>
        </p:nvSpPr>
        <p:spPr/>
        <p:txBody>
          <a:bodyPr/>
          <a:lstStyle/>
          <a:p>
            <a:r>
              <a:rPr lang="en-US" dirty="0"/>
              <a:t>Prewriting: Techniques</a:t>
            </a:r>
            <a:endParaRPr lang="en-GB" dirty="0"/>
          </a:p>
        </p:txBody>
      </p:sp>
      <p:sp>
        <p:nvSpPr>
          <p:cNvPr id="3" name="Slide Number Placeholder 2">
            <a:extLst>
              <a:ext uri="{FF2B5EF4-FFF2-40B4-BE49-F238E27FC236}">
                <a16:creationId xmlns:a16="http://schemas.microsoft.com/office/drawing/2014/main" id="{F4B38431-8818-4ABD-97ED-7ACA2A009F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4" name="Graphic 3" descr="Document with solid fill">
            <a:extLst>
              <a:ext uri="{FF2B5EF4-FFF2-40B4-BE49-F238E27FC236}">
                <a16:creationId xmlns:a16="http://schemas.microsoft.com/office/drawing/2014/main" id="{27223059-D00A-4911-A150-CD4AA3B3D1C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6864" y="967641"/>
            <a:ext cx="364071" cy="364071"/>
          </a:xfrm>
          <a:prstGeom prst="rect">
            <a:avLst/>
          </a:prstGeom>
        </p:spPr>
      </p:pic>
      <p:sp>
        <p:nvSpPr>
          <p:cNvPr id="6" name="Rectangle: Rounded Corners 5">
            <a:extLst>
              <a:ext uri="{FF2B5EF4-FFF2-40B4-BE49-F238E27FC236}">
                <a16:creationId xmlns:a16="http://schemas.microsoft.com/office/drawing/2014/main" id="{6C6F213B-E236-48EA-A33E-157669E3009C}"/>
              </a:ext>
            </a:extLst>
          </p:cNvPr>
          <p:cNvSpPr/>
          <p:nvPr/>
        </p:nvSpPr>
        <p:spPr>
          <a:xfrm>
            <a:off x="806864" y="1727626"/>
            <a:ext cx="2927617" cy="43030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Answering the reporter’s questions</a:t>
            </a:r>
            <a:endParaRPr lang="en-GB" dirty="0"/>
          </a:p>
        </p:txBody>
      </p:sp>
      <p:sp>
        <p:nvSpPr>
          <p:cNvPr id="7" name="Rectangle: Rounded Corners 6">
            <a:extLst>
              <a:ext uri="{FF2B5EF4-FFF2-40B4-BE49-F238E27FC236}">
                <a16:creationId xmlns:a16="http://schemas.microsoft.com/office/drawing/2014/main" id="{94C554B5-1512-4A82-80FD-11B7E9D0F816}"/>
              </a:ext>
            </a:extLst>
          </p:cNvPr>
          <p:cNvSpPr/>
          <p:nvPr/>
        </p:nvSpPr>
        <p:spPr>
          <a:xfrm>
            <a:off x="806867" y="2373085"/>
            <a:ext cx="2927617" cy="43030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Mind Mapping </a:t>
            </a:r>
            <a:endParaRPr lang="en-GB" dirty="0"/>
          </a:p>
        </p:txBody>
      </p:sp>
      <p:sp>
        <p:nvSpPr>
          <p:cNvPr id="8" name="Rectangle: Rounded Corners 7">
            <a:extLst>
              <a:ext uri="{FF2B5EF4-FFF2-40B4-BE49-F238E27FC236}">
                <a16:creationId xmlns:a16="http://schemas.microsoft.com/office/drawing/2014/main" id="{C67ED340-2503-4847-8193-CEEB881734AC}"/>
              </a:ext>
            </a:extLst>
          </p:cNvPr>
          <p:cNvSpPr/>
          <p:nvPr/>
        </p:nvSpPr>
        <p:spPr>
          <a:xfrm>
            <a:off x="806866" y="3056191"/>
            <a:ext cx="2927617" cy="43030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Brainstorming or listing</a:t>
            </a:r>
            <a:endParaRPr lang="en-GB" dirty="0"/>
          </a:p>
        </p:txBody>
      </p:sp>
      <p:sp>
        <p:nvSpPr>
          <p:cNvPr id="9" name="Rectangle: Rounded Corners 8">
            <a:extLst>
              <a:ext uri="{FF2B5EF4-FFF2-40B4-BE49-F238E27FC236}">
                <a16:creationId xmlns:a16="http://schemas.microsoft.com/office/drawing/2014/main" id="{C374DB95-4055-4149-8807-CF7780F9E1DA}"/>
              </a:ext>
            </a:extLst>
          </p:cNvPr>
          <p:cNvSpPr/>
          <p:nvPr/>
        </p:nvSpPr>
        <p:spPr>
          <a:xfrm>
            <a:off x="806865" y="3701457"/>
            <a:ext cx="2927617" cy="43030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Outlining</a:t>
            </a:r>
            <a:endParaRPr lang="en-GB" dirty="0"/>
          </a:p>
        </p:txBody>
      </p:sp>
      <p:sp>
        <p:nvSpPr>
          <p:cNvPr id="10" name="Rectangle: Rounded Corners 9">
            <a:extLst>
              <a:ext uri="{FF2B5EF4-FFF2-40B4-BE49-F238E27FC236}">
                <a16:creationId xmlns:a16="http://schemas.microsoft.com/office/drawing/2014/main" id="{A9858134-9475-4F43-A473-CC16C093DE00}"/>
              </a:ext>
            </a:extLst>
          </p:cNvPr>
          <p:cNvSpPr/>
          <p:nvPr/>
        </p:nvSpPr>
        <p:spPr>
          <a:xfrm>
            <a:off x="5409521" y="1727626"/>
            <a:ext cx="2927617" cy="43030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Storyboarding</a:t>
            </a:r>
            <a:endParaRPr lang="en-GB" dirty="0"/>
          </a:p>
        </p:txBody>
      </p:sp>
      <p:sp>
        <p:nvSpPr>
          <p:cNvPr id="11" name="Rectangle: Rounded Corners 10">
            <a:extLst>
              <a:ext uri="{FF2B5EF4-FFF2-40B4-BE49-F238E27FC236}">
                <a16:creationId xmlns:a16="http://schemas.microsoft.com/office/drawing/2014/main" id="{417AB162-0197-4EFA-8735-3BCAD79488D7}"/>
              </a:ext>
            </a:extLst>
          </p:cNvPr>
          <p:cNvSpPr/>
          <p:nvPr/>
        </p:nvSpPr>
        <p:spPr>
          <a:xfrm>
            <a:off x="5409520" y="2400301"/>
            <a:ext cx="2927617" cy="43030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Creating organization Charts </a:t>
            </a:r>
            <a:endParaRPr lang="en-GB" dirty="0"/>
          </a:p>
        </p:txBody>
      </p:sp>
      <p:sp>
        <p:nvSpPr>
          <p:cNvPr id="12" name="Rectangle: Rounded Corners 11">
            <a:extLst>
              <a:ext uri="{FF2B5EF4-FFF2-40B4-BE49-F238E27FC236}">
                <a16:creationId xmlns:a16="http://schemas.microsoft.com/office/drawing/2014/main" id="{69DFA0CC-47E4-479B-AA7D-FAA9F240D74C}"/>
              </a:ext>
            </a:extLst>
          </p:cNvPr>
          <p:cNvSpPr/>
          <p:nvPr/>
        </p:nvSpPr>
        <p:spPr>
          <a:xfrm>
            <a:off x="5409519" y="3125483"/>
            <a:ext cx="2927617" cy="43030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Flowcharting</a:t>
            </a:r>
          </a:p>
        </p:txBody>
      </p:sp>
      <p:pic>
        <p:nvPicPr>
          <p:cNvPr id="14" name="Graphic 13" descr="Lightbulb with solid fill">
            <a:extLst>
              <a:ext uri="{FF2B5EF4-FFF2-40B4-BE49-F238E27FC236}">
                <a16:creationId xmlns:a16="http://schemas.microsoft.com/office/drawing/2014/main" id="{F8095262-CE30-41B7-95E2-E47EF02D99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03779" y="304285"/>
            <a:ext cx="536442" cy="536442"/>
          </a:xfrm>
          <a:prstGeom prst="rect">
            <a:avLst/>
          </a:prstGeom>
        </p:spPr>
      </p:pic>
      <p:pic>
        <p:nvPicPr>
          <p:cNvPr id="16" name="Graphic 15" descr="Head with gears with solid fill">
            <a:extLst>
              <a:ext uri="{FF2B5EF4-FFF2-40B4-BE49-F238E27FC236}">
                <a16:creationId xmlns:a16="http://schemas.microsoft.com/office/drawing/2014/main" id="{31C5339E-30F0-4505-A31E-BB2986DFB83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00372" y="795270"/>
            <a:ext cx="536442" cy="536442"/>
          </a:xfrm>
          <a:prstGeom prst="rect">
            <a:avLst/>
          </a:prstGeom>
        </p:spPr>
      </p:pic>
      <p:pic>
        <p:nvPicPr>
          <p:cNvPr id="18" name="Graphic 17" descr="Thought bubble with solid fill">
            <a:extLst>
              <a:ext uri="{FF2B5EF4-FFF2-40B4-BE49-F238E27FC236}">
                <a16:creationId xmlns:a16="http://schemas.microsoft.com/office/drawing/2014/main" id="{93853AB0-CB97-43B3-B965-F1B427EE2CA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81715" y="334067"/>
            <a:ext cx="536442" cy="536442"/>
          </a:xfrm>
          <a:prstGeom prst="rect">
            <a:avLst/>
          </a:prstGeom>
        </p:spPr>
      </p:pic>
    </p:spTree>
    <p:extLst>
      <p:ext uri="{BB962C8B-B14F-4D97-AF65-F5344CB8AC3E}">
        <p14:creationId xmlns:p14="http://schemas.microsoft.com/office/powerpoint/2010/main" val="583267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ED6A0-463D-419B-9084-93B866A4ED38}"/>
              </a:ext>
            </a:extLst>
          </p:cNvPr>
          <p:cNvSpPr>
            <a:spLocks noGrp="1"/>
          </p:cNvSpPr>
          <p:nvPr>
            <p:ph type="title"/>
          </p:nvPr>
        </p:nvSpPr>
        <p:spPr/>
        <p:txBody>
          <a:bodyPr/>
          <a:lstStyle/>
          <a:p>
            <a:r>
              <a:rPr lang="en-US" dirty="0"/>
              <a:t>Channels of Communication</a:t>
            </a:r>
            <a:endParaRPr lang="en-GB" dirty="0"/>
          </a:p>
        </p:txBody>
      </p:sp>
      <p:sp>
        <p:nvSpPr>
          <p:cNvPr id="3" name="Slide Number Placeholder 2">
            <a:extLst>
              <a:ext uri="{FF2B5EF4-FFF2-40B4-BE49-F238E27FC236}">
                <a16:creationId xmlns:a16="http://schemas.microsoft.com/office/drawing/2014/main" id="{F370F4B9-E1FF-4D9D-92F6-797F732EE95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4" name="Picture 2" descr="Communication Channels Vector Art &amp;amp; Graphics | freevector.com">
            <a:extLst>
              <a:ext uri="{FF2B5EF4-FFF2-40B4-BE49-F238E27FC236}">
                <a16:creationId xmlns:a16="http://schemas.microsoft.com/office/drawing/2014/main" id="{DC11107A-949B-42D7-9B12-FFE1167853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9177" y="1188105"/>
            <a:ext cx="3878400" cy="3878400"/>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Document with solid fill">
            <a:extLst>
              <a:ext uri="{FF2B5EF4-FFF2-40B4-BE49-F238E27FC236}">
                <a16:creationId xmlns:a16="http://schemas.microsoft.com/office/drawing/2014/main" id="{FCFCD634-2503-403D-A9C3-5F0B644604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5285" y="949353"/>
            <a:ext cx="364071" cy="364071"/>
          </a:xfrm>
          <a:prstGeom prst="rect">
            <a:avLst/>
          </a:prstGeom>
        </p:spPr>
      </p:pic>
    </p:spTree>
    <p:extLst>
      <p:ext uri="{BB962C8B-B14F-4D97-AF65-F5344CB8AC3E}">
        <p14:creationId xmlns:p14="http://schemas.microsoft.com/office/powerpoint/2010/main" val="2051271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88537-FE39-407F-AA48-D44CEDCFC3AF}"/>
              </a:ext>
            </a:extLst>
          </p:cNvPr>
          <p:cNvSpPr>
            <a:spLocks noGrp="1"/>
          </p:cNvSpPr>
          <p:nvPr>
            <p:ph type="title"/>
          </p:nvPr>
        </p:nvSpPr>
        <p:spPr>
          <a:xfrm>
            <a:off x="1381250" y="896112"/>
            <a:ext cx="3878400" cy="517750"/>
          </a:xfrm>
        </p:spPr>
        <p:txBody>
          <a:bodyPr/>
          <a:lstStyle/>
          <a:p>
            <a:r>
              <a:rPr lang="en-US" dirty="0"/>
              <a:t>Determining Channels of Communication</a:t>
            </a:r>
            <a:endParaRPr lang="en-GB" dirty="0"/>
          </a:p>
        </p:txBody>
      </p:sp>
      <p:sp>
        <p:nvSpPr>
          <p:cNvPr id="3" name="Slide Number Placeholder 2">
            <a:extLst>
              <a:ext uri="{FF2B5EF4-FFF2-40B4-BE49-F238E27FC236}">
                <a16:creationId xmlns:a16="http://schemas.microsoft.com/office/drawing/2014/main" id="{B45BB521-D782-4E02-B9D6-7F66BEC557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4" name="Rectangle: Rounded Corners 3">
            <a:extLst>
              <a:ext uri="{FF2B5EF4-FFF2-40B4-BE49-F238E27FC236}">
                <a16:creationId xmlns:a16="http://schemas.microsoft.com/office/drawing/2014/main" id="{2AD732B6-E2CA-4DDB-B8A6-8CAA41408CE2}"/>
              </a:ext>
            </a:extLst>
          </p:cNvPr>
          <p:cNvSpPr/>
          <p:nvPr/>
        </p:nvSpPr>
        <p:spPr>
          <a:xfrm>
            <a:off x="945178" y="1749712"/>
            <a:ext cx="2927617" cy="430306"/>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Instant Message </a:t>
            </a:r>
            <a:endParaRPr lang="en-GB" dirty="0"/>
          </a:p>
        </p:txBody>
      </p:sp>
      <p:sp>
        <p:nvSpPr>
          <p:cNvPr id="5" name="Rectangle: Rounded Corners 4">
            <a:extLst>
              <a:ext uri="{FF2B5EF4-FFF2-40B4-BE49-F238E27FC236}">
                <a16:creationId xmlns:a16="http://schemas.microsoft.com/office/drawing/2014/main" id="{2F3073BA-6423-44BE-8C68-416A054EB9CD}"/>
              </a:ext>
            </a:extLst>
          </p:cNvPr>
          <p:cNvSpPr/>
          <p:nvPr/>
        </p:nvSpPr>
        <p:spPr>
          <a:xfrm>
            <a:off x="945178" y="2425907"/>
            <a:ext cx="2927617" cy="430306"/>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Letter </a:t>
            </a:r>
            <a:endParaRPr lang="en-GB" dirty="0"/>
          </a:p>
        </p:txBody>
      </p:sp>
      <p:sp>
        <p:nvSpPr>
          <p:cNvPr id="6" name="Rectangle: Rounded Corners 5">
            <a:extLst>
              <a:ext uri="{FF2B5EF4-FFF2-40B4-BE49-F238E27FC236}">
                <a16:creationId xmlns:a16="http://schemas.microsoft.com/office/drawing/2014/main" id="{48656C02-5850-4DAF-9012-6D74206CE2F6}"/>
              </a:ext>
            </a:extLst>
          </p:cNvPr>
          <p:cNvSpPr/>
          <p:nvPr/>
        </p:nvSpPr>
        <p:spPr>
          <a:xfrm>
            <a:off x="945178" y="3102102"/>
            <a:ext cx="2927617" cy="430306"/>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a:t>
            </a:r>
            <a:endParaRPr lang="en-GB" dirty="0"/>
          </a:p>
        </p:txBody>
      </p:sp>
      <p:sp>
        <p:nvSpPr>
          <p:cNvPr id="7" name="Rectangle: Rounded Corners 6">
            <a:extLst>
              <a:ext uri="{FF2B5EF4-FFF2-40B4-BE49-F238E27FC236}">
                <a16:creationId xmlns:a16="http://schemas.microsoft.com/office/drawing/2014/main" id="{428BA715-842A-4ADD-ACEC-86C60D0B6D96}"/>
              </a:ext>
            </a:extLst>
          </p:cNvPr>
          <p:cNvSpPr/>
          <p:nvPr/>
        </p:nvSpPr>
        <p:spPr>
          <a:xfrm>
            <a:off x="945178" y="3778297"/>
            <a:ext cx="2927617" cy="430306"/>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Report</a:t>
            </a:r>
            <a:endParaRPr lang="en-GB" dirty="0"/>
          </a:p>
        </p:txBody>
      </p:sp>
      <p:sp>
        <p:nvSpPr>
          <p:cNvPr id="8" name="Rectangle: Rounded Corners 7">
            <a:extLst>
              <a:ext uri="{FF2B5EF4-FFF2-40B4-BE49-F238E27FC236}">
                <a16:creationId xmlns:a16="http://schemas.microsoft.com/office/drawing/2014/main" id="{9A69806F-5744-455E-BADB-7D8F5B83B641}"/>
              </a:ext>
            </a:extLst>
          </p:cNvPr>
          <p:cNvSpPr/>
          <p:nvPr/>
        </p:nvSpPr>
        <p:spPr>
          <a:xfrm>
            <a:off x="945177" y="4452245"/>
            <a:ext cx="2927617" cy="430306"/>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Email</a:t>
            </a:r>
            <a:endParaRPr lang="en-GB" dirty="0"/>
          </a:p>
        </p:txBody>
      </p:sp>
      <p:sp>
        <p:nvSpPr>
          <p:cNvPr id="9" name="Rectangle: Rounded Corners 8">
            <a:extLst>
              <a:ext uri="{FF2B5EF4-FFF2-40B4-BE49-F238E27FC236}">
                <a16:creationId xmlns:a16="http://schemas.microsoft.com/office/drawing/2014/main" id="{10E3D41F-3AE1-4990-9EDE-1164DB794B47}"/>
              </a:ext>
            </a:extLst>
          </p:cNvPr>
          <p:cNvSpPr/>
          <p:nvPr/>
        </p:nvSpPr>
        <p:spPr>
          <a:xfrm>
            <a:off x="5271207" y="1704730"/>
            <a:ext cx="2927617" cy="430306"/>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Website</a:t>
            </a:r>
            <a:endParaRPr lang="en-GB" dirty="0"/>
          </a:p>
        </p:txBody>
      </p:sp>
      <p:sp>
        <p:nvSpPr>
          <p:cNvPr id="10" name="Rectangle: Rounded Corners 9">
            <a:extLst>
              <a:ext uri="{FF2B5EF4-FFF2-40B4-BE49-F238E27FC236}">
                <a16:creationId xmlns:a16="http://schemas.microsoft.com/office/drawing/2014/main" id="{D13DC4B2-4A33-4B17-A4BC-92F8814970BD}"/>
              </a:ext>
            </a:extLst>
          </p:cNvPr>
          <p:cNvSpPr/>
          <p:nvPr/>
        </p:nvSpPr>
        <p:spPr>
          <a:xfrm>
            <a:off x="5259650" y="2425906"/>
            <a:ext cx="2927617" cy="430306"/>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Blog entry</a:t>
            </a:r>
            <a:endParaRPr lang="en-GB" dirty="0"/>
          </a:p>
        </p:txBody>
      </p:sp>
      <p:sp>
        <p:nvSpPr>
          <p:cNvPr id="11" name="Rectangle: Rounded Corners 10">
            <a:extLst>
              <a:ext uri="{FF2B5EF4-FFF2-40B4-BE49-F238E27FC236}">
                <a16:creationId xmlns:a16="http://schemas.microsoft.com/office/drawing/2014/main" id="{6757B576-C58C-4D93-97CB-83D4D29F731D}"/>
              </a:ext>
            </a:extLst>
          </p:cNvPr>
          <p:cNvSpPr/>
          <p:nvPr/>
        </p:nvSpPr>
        <p:spPr>
          <a:xfrm>
            <a:off x="5271207" y="3102102"/>
            <a:ext cx="2927617" cy="430306"/>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YouTube video</a:t>
            </a:r>
            <a:endParaRPr lang="en-GB" dirty="0"/>
          </a:p>
        </p:txBody>
      </p:sp>
      <p:sp>
        <p:nvSpPr>
          <p:cNvPr id="12" name="Rectangle: Rounded Corners 11">
            <a:extLst>
              <a:ext uri="{FF2B5EF4-FFF2-40B4-BE49-F238E27FC236}">
                <a16:creationId xmlns:a16="http://schemas.microsoft.com/office/drawing/2014/main" id="{B04B6784-D15D-4ADC-A420-D969C2AF0401}"/>
              </a:ext>
            </a:extLst>
          </p:cNvPr>
          <p:cNvSpPr/>
          <p:nvPr/>
        </p:nvSpPr>
        <p:spPr>
          <a:xfrm>
            <a:off x="5271207" y="3823278"/>
            <a:ext cx="2927617" cy="430306"/>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Proposal</a:t>
            </a:r>
            <a:endParaRPr lang="en-GB" dirty="0"/>
          </a:p>
        </p:txBody>
      </p:sp>
      <p:sp>
        <p:nvSpPr>
          <p:cNvPr id="13" name="Rectangle: Rounded Corners 12">
            <a:extLst>
              <a:ext uri="{FF2B5EF4-FFF2-40B4-BE49-F238E27FC236}">
                <a16:creationId xmlns:a16="http://schemas.microsoft.com/office/drawing/2014/main" id="{5F386576-1F6A-4075-A211-6461BF7207B6}"/>
              </a:ext>
            </a:extLst>
          </p:cNvPr>
          <p:cNvSpPr/>
          <p:nvPr/>
        </p:nvSpPr>
        <p:spPr>
          <a:xfrm>
            <a:off x="5259650" y="4452245"/>
            <a:ext cx="2927617" cy="430306"/>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Flier/Brochure</a:t>
            </a:r>
            <a:endParaRPr lang="en-GB" dirty="0"/>
          </a:p>
        </p:txBody>
      </p:sp>
      <p:pic>
        <p:nvPicPr>
          <p:cNvPr id="14" name="Graphic 13" descr="Document with solid fill">
            <a:extLst>
              <a:ext uri="{FF2B5EF4-FFF2-40B4-BE49-F238E27FC236}">
                <a16:creationId xmlns:a16="http://schemas.microsoft.com/office/drawing/2014/main" id="{6830D822-E760-4521-915B-90E66DC112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9331" y="949899"/>
            <a:ext cx="364071" cy="364071"/>
          </a:xfrm>
          <a:prstGeom prst="rect">
            <a:avLst/>
          </a:prstGeom>
        </p:spPr>
      </p:pic>
    </p:spTree>
    <p:extLst>
      <p:ext uri="{BB962C8B-B14F-4D97-AF65-F5344CB8AC3E}">
        <p14:creationId xmlns:p14="http://schemas.microsoft.com/office/powerpoint/2010/main" val="748060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9F448-D819-4556-98A5-6F6BA0C28DE3}"/>
              </a:ext>
            </a:extLst>
          </p:cNvPr>
          <p:cNvSpPr>
            <a:spLocks noGrp="1"/>
          </p:cNvSpPr>
          <p:nvPr>
            <p:ph type="title"/>
          </p:nvPr>
        </p:nvSpPr>
        <p:spPr/>
        <p:txBody>
          <a:bodyPr/>
          <a:lstStyle/>
          <a:p>
            <a:r>
              <a:rPr lang="en-US" dirty="0"/>
              <a:t>Single Sourcing</a:t>
            </a:r>
            <a:endParaRPr lang="en-GB" dirty="0"/>
          </a:p>
        </p:txBody>
      </p:sp>
      <p:sp>
        <p:nvSpPr>
          <p:cNvPr id="3" name="Slide Number Placeholder 2">
            <a:extLst>
              <a:ext uri="{FF2B5EF4-FFF2-40B4-BE49-F238E27FC236}">
                <a16:creationId xmlns:a16="http://schemas.microsoft.com/office/drawing/2014/main" id="{F9ED53CA-796B-42B8-9513-461AE20299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
        <p:nvSpPr>
          <p:cNvPr id="4" name="Rectangle: Rounded Corners 3">
            <a:extLst>
              <a:ext uri="{FF2B5EF4-FFF2-40B4-BE49-F238E27FC236}">
                <a16:creationId xmlns:a16="http://schemas.microsoft.com/office/drawing/2014/main" id="{AAE036F5-34D9-412A-9A7C-EB8491FE94C2}"/>
              </a:ext>
            </a:extLst>
          </p:cNvPr>
          <p:cNvSpPr/>
          <p:nvPr/>
        </p:nvSpPr>
        <p:spPr>
          <a:xfrm>
            <a:off x="2528047" y="1605963"/>
            <a:ext cx="3557708" cy="653143"/>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Producing documents designed to be recombined and reused across projects and social media  </a:t>
            </a:r>
            <a:endParaRPr lang="en-GB" dirty="0"/>
          </a:p>
        </p:txBody>
      </p:sp>
      <p:sp>
        <p:nvSpPr>
          <p:cNvPr id="5" name="Rectangle: Rounded Corners 4">
            <a:extLst>
              <a:ext uri="{FF2B5EF4-FFF2-40B4-BE49-F238E27FC236}">
                <a16:creationId xmlns:a16="http://schemas.microsoft.com/office/drawing/2014/main" id="{400718A1-F28E-44AA-812D-3CF2C014B4F4}"/>
              </a:ext>
            </a:extLst>
          </p:cNvPr>
          <p:cNvSpPr/>
          <p:nvPr/>
        </p:nvSpPr>
        <p:spPr>
          <a:xfrm>
            <a:off x="1011366" y="3139241"/>
            <a:ext cx="2927617" cy="430306"/>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Versatile audience</a:t>
            </a:r>
            <a:endParaRPr lang="en-GB" dirty="0"/>
          </a:p>
        </p:txBody>
      </p:sp>
      <p:sp>
        <p:nvSpPr>
          <p:cNvPr id="6" name="Rectangle: Rounded Corners 5">
            <a:extLst>
              <a:ext uri="{FF2B5EF4-FFF2-40B4-BE49-F238E27FC236}">
                <a16:creationId xmlns:a16="http://schemas.microsoft.com/office/drawing/2014/main" id="{32C3ADB4-5332-438B-BC31-2BB07ED5E9C4}"/>
              </a:ext>
            </a:extLst>
          </p:cNvPr>
          <p:cNvSpPr/>
          <p:nvPr/>
        </p:nvSpPr>
        <p:spPr>
          <a:xfrm>
            <a:off x="4778230" y="3139241"/>
            <a:ext cx="2927617" cy="430306"/>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Variety of communication channels</a:t>
            </a:r>
            <a:endParaRPr lang="en-GB" dirty="0"/>
          </a:p>
        </p:txBody>
      </p:sp>
      <p:pic>
        <p:nvPicPr>
          <p:cNvPr id="7" name="Graphic 6" descr="Document with solid fill">
            <a:extLst>
              <a:ext uri="{FF2B5EF4-FFF2-40B4-BE49-F238E27FC236}">
                <a16:creationId xmlns:a16="http://schemas.microsoft.com/office/drawing/2014/main" id="{13EA5FBE-8800-45EE-89D1-E9D8036BB4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9331" y="949899"/>
            <a:ext cx="364071" cy="364071"/>
          </a:xfrm>
          <a:prstGeom prst="rect">
            <a:avLst/>
          </a:prstGeom>
        </p:spPr>
      </p:pic>
      <p:sp>
        <p:nvSpPr>
          <p:cNvPr id="12" name="Arrow: Right 11">
            <a:extLst>
              <a:ext uri="{FF2B5EF4-FFF2-40B4-BE49-F238E27FC236}">
                <a16:creationId xmlns:a16="http://schemas.microsoft.com/office/drawing/2014/main" id="{287C3402-7387-48CB-81DE-9603B67CC65E}"/>
              </a:ext>
            </a:extLst>
          </p:cNvPr>
          <p:cNvSpPr/>
          <p:nvPr/>
        </p:nvSpPr>
        <p:spPr>
          <a:xfrm>
            <a:off x="4180791" y="3256663"/>
            <a:ext cx="355631" cy="1954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42602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1ECBC-479C-4DDB-B38C-C37877C7B599}"/>
              </a:ext>
            </a:extLst>
          </p:cNvPr>
          <p:cNvSpPr>
            <a:spLocks noGrp="1"/>
          </p:cNvSpPr>
          <p:nvPr>
            <p:ph type="title"/>
          </p:nvPr>
        </p:nvSpPr>
        <p:spPr/>
        <p:txBody>
          <a:bodyPr/>
          <a:lstStyle/>
          <a:p>
            <a:r>
              <a:rPr lang="en-US" dirty="0"/>
              <a:t>Reporter’s Questions</a:t>
            </a:r>
            <a:endParaRPr lang="en-GB" dirty="0"/>
          </a:p>
        </p:txBody>
      </p:sp>
      <p:sp>
        <p:nvSpPr>
          <p:cNvPr id="3" name="Slide Number Placeholder 2">
            <a:extLst>
              <a:ext uri="{FF2B5EF4-FFF2-40B4-BE49-F238E27FC236}">
                <a16:creationId xmlns:a16="http://schemas.microsoft.com/office/drawing/2014/main" id="{0EAFCF38-F1B4-4F55-A717-A4742D890E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5" name="Picture 4">
            <a:extLst>
              <a:ext uri="{FF2B5EF4-FFF2-40B4-BE49-F238E27FC236}">
                <a16:creationId xmlns:a16="http://schemas.microsoft.com/office/drawing/2014/main" id="{7C812CA4-CC88-4FA1-BA03-6A0BC22BEE2D}"/>
              </a:ext>
            </a:extLst>
          </p:cNvPr>
          <p:cNvPicPr>
            <a:picLocks noChangeAspect="1"/>
          </p:cNvPicPr>
          <p:nvPr/>
        </p:nvPicPr>
        <p:blipFill>
          <a:blip r:embed="rId2"/>
          <a:stretch>
            <a:fillRect/>
          </a:stretch>
        </p:blipFill>
        <p:spPr>
          <a:xfrm>
            <a:off x="3707505" y="1560458"/>
            <a:ext cx="5248275" cy="2638425"/>
          </a:xfrm>
          <a:prstGeom prst="rect">
            <a:avLst/>
          </a:prstGeom>
        </p:spPr>
      </p:pic>
      <p:sp>
        <p:nvSpPr>
          <p:cNvPr id="6" name="Rectangle: Rounded Corners 5">
            <a:extLst>
              <a:ext uri="{FF2B5EF4-FFF2-40B4-BE49-F238E27FC236}">
                <a16:creationId xmlns:a16="http://schemas.microsoft.com/office/drawing/2014/main" id="{01DFEE3F-4E47-4427-9E4D-0997E2D9D8DA}"/>
              </a:ext>
            </a:extLst>
          </p:cNvPr>
          <p:cNvSpPr/>
          <p:nvPr/>
        </p:nvSpPr>
        <p:spPr>
          <a:xfrm>
            <a:off x="674434" y="2291525"/>
            <a:ext cx="2328220" cy="43030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Helps create content for correspondence</a:t>
            </a:r>
            <a:endParaRPr lang="en-GB" dirty="0"/>
          </a:p>
        </p:txBody>
      </p:sp>
      <p:pic>
        <p:nvPicPr>
          <p:cNvPr id="7" name="Graphic 6" descr="Document with solid fill">
            <a:extLst>
              <a:ext uri="{FF2B5EF4-FFF2-40B4-BE49-F238E27FC236}">
                <a16:creationId xmlns:a16="http://schemas.microsoft.com/office/drawing/2014/main" id="{AF64B64D-D239-456C-97B7-4A2C513407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331" y="949899"/>
            <a:ext cx="364071" cy="364071"/>
          </a:xfrm>
          <a:prstGeom prst="rect">
            <a:avLst/>
          </a:prstGeom>
        </p:spPr>
      </p:pic>
      <p:sp>
        <p:nvSpPr>
          <p:cNvPr id="8" name="Rectangle: Rounded Corners 7">
            <a:extLst>
              <a:ext uri="{FF2B5EF4-FFF2-40B4-BE49-F238E27FC236}">
                <a16:creationId xmlns:a16="http://schemas.microsoft.com/office/drawing/2014/main" id="{FFC94896-A715-4F2C-BAEA-4315A816648A}"/>
              </a:ext>
            </a:extLst>
          </p:cNvPr>
          <p:cNvSpPr/>
          <p:nvPr/>
        </p:nvSpPr>
        <p:spPr>
          <a:xfrm>
            <a:off x="674434" y="1605336"/>
            <a:ext cx="2328220" cy="43030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Answers who, what, when, where, why and how</a:t>
            </a:r>
            <a:endParaRPr lang="en-GB" dirty="0"/>
          </a:p>
        </p:txBody>
      </p:sp>
      <p:pic>
        <p:nvPicPr>
          <p:cNvPr id="9" name="Graphic 8" descr="Question Mark with solid fill">
            <a:extLst>
              <a:ext uri="{FF2B5EF4-FFF2-40B4-BE49-F238E27FC236}">
                <a16:creationId xmlns:a16="http://schemas.microsoft.com/office/drawing/2014/main" id="{8F41A50C-3153-4705-B4E9-8212CD518E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14800" y="770851"/>
            <a:ext cx="457200" cy="457200"/>
          </a:xfrm>
          <a:prstGeom prst="rect">
            <a:avLst/>
          </a:prstGeom>
        </p:spPr>
      </p:pic>
    </p:spTree>
    <p:extLst>
      <p:ext uri="{BB962C8B-B14F-4D97-AF65-F5344CB8AC3E}">
        <p14:creationId xmlns:p14="http://schemas.microsoft.com/office/powerpoint/2010/main" val="3515029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D17EE-91D3-43FF-B0F8-3D4E5019802F}"/>
              </a:ext>
            </a:extLst>
          </p:cNvPr>
          <p:cNvSpPr>
            <a:spLocks noGrp="1"/>
          </p:cNvSpPr>
          <p:nvPr>
            <p:ph type="title"/>
          </p:nvPr>
        </p:nvSpPr>
        <p:spPr>
          <a:xfrm>
            <a:off x="1381250" y="896112"/>
            <a:ext cx="3878400" cy="517750"/>
          </a:xfrm>
        </p:spPr>
        <p:txBody>
          <a:bodyPr/>
          <a:lstStyle/>
          <a:p>
            <a:r>
              <a:rPr lang="en-US" dirty="0"/>
              <a:t>An Overview </a:t>
            </a:r>
            <a:endParaRPr lang="en-GB" dirty="0"/>
          </a:p>
        </p:txBody>
      </p:sp>
      <p:sp>
        <p:nvSpPr>
          <p:cNvPr id="3" name="Slide Number Placeholder 2">
            <a:extLst>
              <a:ext uri="{FF2B5EF4-FFF2-40B4-BE49-F238E27FC236}">
                <a16:creationId xmlns:a16="http://schemas.microsoft.com/office/drawing/2014/main" id="{36765217-4FF9-4394-9DFE-7DB14FA63E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4" name="Rectangle 3">
            <a:extLst>
              <a:ext uri="{FF2B5EF4-FFF2-40B4-BE49-F238E27FC236}">
                <a16:creationId xmlns:a16="http://schemas.microsoft.com/office/drawing/2014/main" id="{43984E7D-4D7C-4BDC-BC89-ACEF6072D4A6}"/>
              </a:ext>
            </a:extLst>
          </p:cNvPr>
          <p:cNvSpPr/>
          <p:nvPr/>
        </p:nvSpPr>
        <p:spPr>
          <a:xfrm>
            <a:off x="2416595" y="1413862"/>
            <a:ext cx="4376092" cy="517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Quattrocento Sans" panose="020B0604020202020204" charset="0"/>
              </a:rPr>
              <a:t>Any well written document gets the job done and makes you look good</a:t>
            </a:r>
          </a:p>
        </p:txBody>
      </p:sp>
      <p:sp>
        <p:nvSpPr>
          <p:cNvPr id="5" name="Rectangle 4">
            <a:extLst>
              <a:ext uri="{FF2B5EF4-FFF2-40B4-BE49-F238E27FC236}">
                <a16:creationId xmlns:a16="http://schemas.microsoft.com/office/drawing/2014/main" id="{3A13DBE1-2FD3-4CA7-AF5C-B95EE18F1434}"/>
              </a:ext>
            </a:extLst>
          </p:cNvPr>
          <p:cNvSpPr/>
          <p:nvPr/>
        </p:nvSpPr>
        <p:spPr>
          <a:xfrm>
            <a:off x="765028" y="2242404"/>
            <a:ext cx="3104350" cy="517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Quattrocento Sans" panose="020B0604020202020204" charset="0"/>
              </a:rPr>
              <a:t>Prewrite: Spend quality time prior to writing</a:t>
            </a:r>
          </a:p>
        </p:txBody>
      </p:sp>
      <p:sp>
        <p:nvSpPr>
          <p:cNvPr id="6" name="Rectangle 5">
            <a:extLst>
              <a:ext uri="{FF2B5EF4-FFF2-40B4-BE49-F238E27FC236}">
                <a16:creationId xmlns:a16="http://schemas.microsoft.com/office/drawing/2014/main" id="{20311BE9-D02D-4D62-90FF-058CA6C3E8F0}"/>
              </a:ext>
            </a:extLst>
          </p:cNvPr>
          <p:cNvSpPr/>
          <p:nvPr/>
        </p:nvSpPr>
        <p:spPr>
          <a:xfrm>
            <a:off x="1256268" y="3083887"/>
            <a:ext cx="2977634" cy="51775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latin typeface="Quattrocento Sans" panose="020B0604020202020204" charset="0"/>
              </a:rPr>
              <a:t>Write: Stating gathered data/information</a:t>
            </a:r>
          </a:p>
        </p:txBody>
      </p:sp>
      <p:sp>
        <p:nvSpPr>
          <p:cNvPr id="7" name="Arrow: Right 6">
            <a:extLst>
              <a:ext uri="{FF2B5EF4-FFF2-40B4-BE49-F238E27FC236}">
                <a16:creationId xmlns:a16="http://schemas.microsoft.com/office/drawing/2014/main" id="{6A2E705A-A202-478E-8D7F-8A065DAAF80C}"/>
              </a:ext>
            </a:extLst>
          </p:cNvPr>
          <p:cNvSpPr/>
          <p:nvPr/>
        </p:nvSpPr>
        <p:spPr>
          <a:xfrm rot="21110360" flipV="1">
            <a:off x="4069377" y="2227910"/>
            <a:ext cx="786413" cy="936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BC566EFC-3E31-4F5E-B7E7-FAD372811C15}"/>
              </a:ext>
            </a:extLst>
          </p:cNvPr>
          <p:cNvSpPr/>
          <p:nvPr/>
        </p:nvSpPr>
        <p:spPr>
          <a:xfrm>
            <a:off x="4971570" y="2080254"/>
            <a:ext cx="2781620" cy="376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Generating Information</a:t>
            </a:r>
            <a:endParaRPr lang="en-GB" dirty="0"/>
          </a:p>
        </p:txBody>
      </p:sp>
      <p:sp>
        <p:nvSpPr>
          <p:cNvPr id="9" name="Rectangle: Rounded Corners 8">
            <a:extLst>
              <a:ext uri="{FF2B5EF4-FFF2-40B4-BE49-F238E27FC236}">
                <a16:creationId xmlns:a16="http://schemas.microsoft.com/office/drawing/2014/main" id="{BDA98AEC-410A-4524-99F7-EA468010C5BE}"/>
              </a:ext>
            </a:extLst>
          </p:cNvPr>
          <p:cNvSpPr/>
          <p:nvPr/>
        </p:nvSpPr>
        <p:spPr>
          <a:xfrm>
            <a:off x="4971570" y="2526544"/>
            <a:ext cx="2781620" cy="376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Consider needs of audience</a:t>
            </a:r>
            <a:endParaRPr lang="en-GB" dirty="0"/>
          </a:p>
        </p:txBody>
      </p:sp>
      <p:sp>
        <p:nvSpPr>
          <p:cNvPr id="10" name="Rectangle: Rounded Corners 9">
            <a:extLst>
              <a:ext uri="{FF2B5EF4-FFF2-40B4-BE49-F238E27FC236}">
                <a16:creationId xmlns:a16="http://schemas.microsoft.com/office/drawing/2014/main" id="{8C708258-F551-40DA-99E8-A34E7BC7A11F}"/>
              </a:ext>
            </a:extLst>
          </p:cNvPr>
          <p:cNvSpPr/>
          <p:nvPr/>
        </p:nvSpPr>
        <p:spPr>
          <a:xfrm>
            <a:off x="4971570" y="3020255"/>
            <a:ext cx="2781620" cy="376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Choosing the communication channel</a:t>
            </a:r>
            <a:endParaRPr lang="en-GB" dirty="0"/>
          </a:p>
        </p:txBody>
      </p:sp>
      <p:sp>
        <p:nvSpPr>
          <p:cNvPr id="12" name="Rectangle 11">
            <a:extLst>
              <a:ext uri="{FF2B5EF4-FFF2-40B4-BE49-F238E27FC236}">
                <a16:creationId xmlns:a16="http://schemas.microsoft.com/office/drawing/2014/main" id="{C22AE8BE-0204-4754-BB9E-3A5F3E0FDBA9}"/>
              </a:ext>
            </a:extLst>
          </p:cNvPr>
          <p:cNvSpPr/>
          <p:nvPr/>
        </p:nvSpPr>
        <p:spPr>
          <a:xfrm>
            <a:off x="1763452" y="3976325"/>
            <a:ext cx="2977634" cy="51775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latin typeface="Quattrocento Sans" panose="020B0604020202020204" charset="0"/>
              </a:rPr>
              <a:t>Rewrite: Revise the rough draft </a:t>
            </a:r>
          </a:p>
        </p:txBody>
      </p:sp>
      <p:sp>
        <p:nvSpPr>
          <p:cNvPr id="14" name="Arrow: Right 13">
            <a:extLst>
              <a:ext uri="{FF2B5EF4-FFF2-40B4-BE49-F238E27FC236}">
                <a16:creationId xmlns:a16="http://schemas.microsoft.com/office/drawing/2014/main" id="{F22506D3-4F0E-4308-A419-882FF0D2FF55}"/>
              </a:ext>
            </a:extLst>
          </p:cNvPr>
          <p:cNvSpPr/>
          <p:nvPr/>
        </p:nvSpPr>
        <p:spPr>
          <a:xfrm>
            <a:off x="4976618" y="4175888"/>
            <a:ext cx="498712"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840807DD-7CEE-44C9-BD25-98B5C34FB6CD}"/>
              </a:ext>
            </a:extLst>
          </p:cNvPr>
          <p:cNvSpPr/>
          <p:nvPr/>
        </p:nvSpPr>
        <p:spPr>
          <a:xfrm>
            <a:off x="5662902" y="4010488"/>
            <a:ext cx="2781620" cy="37651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 for usability </a:t>
            </a:r>
            <a:endParaRPr lang="en-GB" dirty="0"/>
          </a:p>
        </p:txBody>
      </p:sp>
      <p:sp>
        <p:nvSpPr>
          <p:cNvPr id="16" name="Rectangle: Rounded Corners 15">
            <a:extLst>
              <a:ext uri="{FF2B5EF4-FFF2-40B4-BE49-F238E27FC236}">
                <a16:creationId xmlns:a16="http://schemas.microsoft.com/office/drawing/2014/main" id="{7939F79E-99D5-4A61-A263-94C96A5ED7D9}"/>
              </a:ext>
            </a:extLst>
          </p:cNvPr>
          <p:cNvSpPr/>
          <p:nvPr/>
        </p:nvSpPr>
        <p:spPr>
          <a:xfrm>
            <a:off x="5662902" y="4615654"/>
            <a:ext cx="2781620" cy="37651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Perfecting your document </a:t>
            </a:r>
            <a:endParaRPr lang="en-GB" dirty="0"/>
          </a:p>
        </p:txBody>
      </p:sp>
      <p:sp>
        <p:nvSpPr>
          <p:cNvPr id="17" name="Arrow: Right 16">
            <a:extLst>
              <a:ext uri="{FF2B5EF4-FFF2-40B4-BE49-F238E27FC236}">
                <a16:creationId xmlns:a16="http://schemas.microsoft.com/office/drawing/2014/main" id="{D1E7A20E-FF9F-4C17-BE62-57C803B48F24}"/>
              </a:ext>
            </a:extLst>
          </p:cNvPr>
          <p:cNvSpPr/>
          <p:nvPr/>
        </p:nvSpPr>
        <p:spPr>
          <a:xfrm rot="1324346" flipV="1">
            <a:off x="4910974" y="4601464"/>
            <a:ext cx="58204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Arrow: Right 18">
            <a:extLst>
              <a:ext uri="{FF2B5EF4-FFF2-40B4-BE49-F238E27FC236}">
                <a16:creationId xmlns:a16="http://schemas.microsoft.com/office/drawing/2014/main" id="{F91D4354-0813-416F-B10C-9C4572E4CAD6}"/>
              </a:ext>
            </a:extLst>
          </p:cNvPr>
          <p:cNvSpPr/>
          <p:nvPr/>
        </p:nvSpPr>
        <p:spPr>
          <a:xfrm rot="321677" flipV="1">
            <a:off x="4056276" y="2507641"/>
            <a:ext cx="784909" cy="1098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Graphic 19" descr="Document with solid fill">
            <a:extLst>
              <a:ext uri="{FF2B5EF4-FFF2-40B4-BE49-F238E27FC236}">
                <a16:creationId xmlns:a16="http://schemas.microsoft.com/office/drawing/2014/main" id="{02A8B823-A7C6-40E9-96F4-DDFFE0D75D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9331" y="949899"/>
            <a:ext cx="364071" cy="364071"/>
          </a:xfrm>
          <a:prstGeom prst="rect">
            <a:avLst/>
          </a:prstGeom>
        </p:spPr>
      </p:pic>
      <p:sp>
        <p:nvSpPr>
          <p:cNvPr id="23" name="Arrow: Right 22">
            <a:extLst>
              <a:ext uri="{FF2B5EF4-FFF2-40B4-BE49-F238E27FC236}">
                <a16:creationId xmlns:a16="http://schemas.microsoft.com/office/drawing/2014/main" id="{2FFFAF7F-D946-43F7-8F35-C70446A5756C}"/>
              </a:ext>
            </a:extLst>
          </p:cNvPr>
          <p:cNvSpPr/>
          <p:nvPr/>
        </p:nvSpPr>
        <p:spPr>
          <a:xfrm rot="1550340" flipV="1">
            <a:off x="4019234" y="2818140"/>
            <a:ext cx="837919" cy="87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95182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2" grpId="0" animBg="1"/>
      <p:bldP spid="14" grpId="0" animBg="1"/>
      <p:bldP spid="15" grpId="0" animBg="1"/>
      <p:bldP spid="16" grpId="0" animBg="1"/>
      <p:bldP spid="17" grpId="0" animBg="1"/>
      <p:bldP spid="19" grpId="0" animBg="1"/>
      <p:bldP spid="2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4B7E5-D171-4E61-AB16-C7DA72AB0A3A}"/>
              </a:ext>
            </a:extLst>
          </p:cNvPr>
          <p:cNvSpPr>
            <a:spLocks noGrp="1"/>
          </p:cNvSpPr>
          <p:nvPr>
            <p:ph type="title"/>
          </p:nvPr>
        </p:nvSpPr>
        <p:spPr/>
        <p:txBody>
          <a:bodyPr/>
          <a:lstStyle/>
          <a:p>
            <a:r>
              <a:rPr lang="en-US" dirty="0"/>
              <a:t>Mind Mapping </a:t>
            </a:r>
            <a:endParaRPr lang="en-GB" dirty="0"/>
          </a:p>
        </p:txBody>
      </p:sp>
      <p:sp>
        <p:nvSpPr>
          <p:cNvPr id="3" name="Slide Number Placeholder 2">
            <a:extLst>
              <a:ext uri="{FF2B5EF4-FFF2-40B4-BE49-F238E27FC236}">
                <a16:creationId xmlns:a16="http://schemas.microsoft.com/office/drawing/2014/main" id="{43D9AA4B-5668-43EB-8E41-F4205ED053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4" name="Graphic 3" descr="Document with solid fill">
            <a:extLst>
              <a:ext uri="{FF2B5EF4-FFF2-40B4-BE49-F238E27FC236}">
                <a16:creationId xmlns:a16="http://schemas.microsoft.com/office/drawing/2014/main" id="{F0B1ED7E-5E2F-46FA-B8D7-5EA10E54B2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331" y="949899"/>
            <a:ext cx="364071" cy="364071"/>
          </a:xfrm>
          <a:prstGeom prst="rect">
            <a:avLst/>
          </a:prstGeom>
        </p:spPr>
      </p:pic>
      <p:pic>
        <p:nvPicPr>
          <p:cNvPr id="6" name="Picture 5">
            <a:extLst>
              <a:ext uri="{FF2B5EF4-FFF2-40B4-BE49-F238E27FC236}">
                <a16:creationId xmlns:a16="http://schemas.microsoft.com/office/drawing/2014/main" id="{E5E93DBA-FE34-4B84-A72C-C28C9AE61C02}"/>
              </a:ext>
            </a:extLst>
          </p:cNvPr>
          <p:cNvPicPr>
            <a:picLocks noChangeAspect="1"/>
          </p:cNvPicPr>
          <p:nvPr/>
        </p:nvPicPr>
        <p:blipFill rotWithShape="1">
          <a:blip r:embed="rId5"/>
          <a:srcRect l="2120" t="1656" b="2940"/>
          <a:stretch/>
        </p:blipFill>
        <p:spPr>
          <a:xfrm>
            <a:off x="3574805" y="1897956"/>
            <a:ext cx="5359689" cy="2197634"/>
          </a:xfrm>
          <a:prstGeom prst="rect">
            <a:avLst/>
          </a:prstGeom>
          <a:ln>
            <a:solidFill>
              <a:schemeClr val="bg1"/>
            </a:solidFill>
          </a:ln>
        </p:spPr>
      </p:pic>
      <p:sp>
        <p:nvSpPr>
          <p:cNvPr id="9" name="Rectangle: Rounded Corners 8">
            <a:extLst>
              <a:ext uri="{FF2B5EF4-FFF2-40B4-BE49-F238E27FC236}">
                <a16:creationId xmlns:a16="http://schemas.microsoft.com/office/drawing/2014/main" id="{9A5AB10D-A732-437B-B3A3-8DA2E79C99BA}"/>
              </a:ext>
            </a:extLst>
          </p:cNvPr>
          <p:cNvSpPr/>
          <p:nvPr/>
        </p:nvSpPr>
        <p:spPr>
          <a:xfrm>
            <a:off x="605276" y="1682803"/>
            <a:ext cx="2768013" cy="43030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the center is your topic</a:t>
            </a:r>
            <a:endParaRPr lang="en-GB" dirty="0"/>
          </a:p>
        </p:txBody>
      </p:sp>
      <p:sp>
        <p:nvSpPr>
          <p:cNvPr id="10" name="Rectangle: Rounded Corners 9">
            <a:extLst>
              <a:ext uri="{FF2B5EF4-FFF2-40B4-BE49-F238E27FC236}">
                <a16:creationId xmlns:a16="http://schemas.microsoft.com/office/drawing/2014/main" id="{8A57F8F4-D2F9-44F4-9F96-9D2B868F81F1}"/>
              </a:ext>
            </a:extLst>
          </p:cNvPr>
          <p:cNvSpPr/>
          <p:nvPr/>
        </p:nvSpPr>
        <p:spPr>
          <a:xfrm>
            <a:off x="605277" y="2356597"/>
            <a:ext cx="2768014" cy="43030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Allows you to look at your topic from multiple perspectives</a:t>
            </a:r>
          </a:p>
        </p:txBody>
      </p:sp>
      <p:sp>
        <p:nvSpPr>
          <p:cNvPr id="11" name="Rectangle: Rounded Corners 10">
            <a:extLst>
              <a:ext uri="{FF2B5EF4-FFF2-40B4-BE49-F238E27FC236}">
                <a16:creationId xmlns:a16="http://schemas.microsoft.com/office/drawing/2014/main" id="{4FB24AE1-579F-4315-B323-F16936685184}"/>
              </a:ext>
            </a:extLst>
          </p:cNvPr>
          <p:cNvSpPr/>
          <p:nvPr/>
        </p:nvSpPr>
        <p:spPr>
          <a:xfrm>
            <a:off x="605277" y="3082898"/>
            <a:ext cx="2768012" cy="43030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the similar ideas </a:t>
            </a:r>
            <a:endParaRPr lang="en-GB" dirty="0"/>
          </a:p>
        </p:txBody>
      </p:sp>
      <p:pic>
        <p:nvPicPr>
          <p:cNvPr id="13" name="Graphic 12" descr="Internet Of Things with solid fill">
            <a:extLst>
              <a:ext uri="{FF2B5EF4-FFF2-40B4-BE49-F238E27FC236}">
                <a16:creationId xmlns:a16="http://schemas.microsoft.com/office/drawing/2014/main" id="{E7A52372-F34D-45B9-A9D8-E109BCBDD5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73289" y="760620"/>
            <a:ext cx="535843" cy="535843"/>
          </a:xfrm>
          <a:prstGeom prst="rect">
            <a:avLst/>
          </a:prstGeom>
        </p:spPr>
      </p:pic>
    </p:spTree>
    <p:extLst>
      <p:ext uri="{BB962C8B-B14F-4D97-AF65-F5344CB8AC3E}">
        <p14:creationId xmlns:p14="http://schemas.microsoft.com/office/powerpoint/2010/main" val="1020599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B0FE0-BD3A-470A-9911-034B7D4280A1}"/>
              </a:ext>
            </a:extLst>
          </p:cNvPr>
          <p:cNvSpPr>
            <a:spLocks noGrp="1"/>
          </p:cNvSpPr>
          <p:nvPr>
            <p:ph type="title"/>
          </p:nvPr>
        </p:nvSpPr>
        <p:spPr/>
        <p:txBody>
          <a:bodyPr/>
          <a:lstStyle/>
          <a:p>
            <a:r>
              <a:rPr lang="en-US" dirty="0"/>
              <a:t>Brainstorming or Listing </a:t>
            </a:r>
            <a:endParaRPr lang="en-GB" dirty="0"/>
          </a:p>
        </p:txBody>
      </p:sp>
      <p:sp>
        <p:nvSpPr>
          <p:cNvPr id="3" name="Slide Number Placeholder 2">
            <a:extLst>
              <a:ext uri="{FF2B5EF4-FFF2-40B4-BE49-F238E27FC236}">
                <a16:creationId xmlns:a16="http://schemas.microsoft.com/office/drawing/2014/main" id="{E9D4F694-542E-4D22-A79E-C11467347C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4" name="Graphic 3" descr="Document with solid fill">
            <a:extLst>
              <a:ext uri="{FF2B5EF4-FFF2-40B4-BE49-F238E27FC236}">
                <a16:creationId xmlns:a16="http://schemas.microsoft.com/office/drawing/2014/main" id="{C055F0C5-491A-4A6C-8D5C-2E57385BAE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9331" y="949899"/>
            <a:ext cx="364071" cy="364071"/>
          </a:xfrm>
          <a:prstGeom prst="rect">
            <a:avLst/>
          </a:prstGeom>
        </p:spPr>
      </p:pic>
      <p:pic>
        <p:nvPicPr>
          <p:cNvPr id="6" name="Picture 5">
            <a:extLst>
              <a:ext uri="{FF2B5EF4-FFF2-40B4-BE49-F238E27FC236}">
                <a16:creationId xmlns:a16="http://schemas.microsoft.com/office/drawing/2014/main" id="{9B30E2F0-A315-44DB-B2A1-171E0C8A3609}"/>
              </a:ext>
            </a:extLst>
          </p:cNvPr>
          <p:cNvPicPr>
            <a:picLocks noChangeAspect="1"/>
          </p:cNvPicPr>
          <p:nvPr/>
        </p:nvPicPr>
        <p:blipFill>
          <a:blip r:embed="rId4"/>
          <a:stretch>
            <a:fillRect/>
          </a:stretch>
        </p:blipFill>
        <p:spPr>
          <a:xfrm>
            <a:off x="4082028" y="1765406"/>
            <a:ext cx="5061972" cy="2115030"/>
          </a:xfrm>
          <a:prstGeom prst="rect">
            <a:avLst/>
          </a:prstGeom>
        </p:spPr>
      </p:pic>
      <p:sp>
        <p:nvSpPr>
          <p:cNvPr id="7" name="Rectangle: Rounded Corners 6">
            <a:extLst>
              <a:ext uri="{FF2B5EF4-FFF2-40B4-BE49-F238E27FC236}">
                <a16:creationId xmlns:a16="http://schemas.microsoft.com/office/drawing/2014/main" id="{C18AEE28-5FA5-487B-A747-8B4C402B52B3}"/>
              </a:ext>
            </a:extLst>
          </p:cNvPr>
          <p:cNvSpPr/>
          <p:nvPr/>
        </p:nvSpPr>
        <p:spPr>
          <a:xfrm>
            <a:off x="597998" y="1550253"/>
            <a:ext cx="3244018" cy="43030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Either individually or in a group</a:t>
            </a:r>
          </a:p>
        </p:txBody>
      </p:sp>
      <p:sp>
        <p:nvSpPr>
          <p:cNvPr id="8" name="Rectangle: Rounded Corners 7">
            <a:extLst>
              <a:ext uri="{FF2B5EF4-FFF2-40B4-BE49-F238E27FC236}">
                <a16:creationId xmlns:a16="http://schemas.microsoft.com/office/drawing/2014/main" id="{1B8B3E6E-5AB4-44DC-969A-6DB2A7ECC4CA}"/>
              </a:ext>
            </a:extLst>
          </p:cNvPr>
          <p:cNvSpPr/>
          <p:nvPr/>
        </p:nvSpPr>
        <p:spPr>
          <a:xfrm>
            <a:off x="597997" y="2216842"/>
            <a:ext cx="3244019" cy="43030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Suggest random ideas (brainstorming) </a:t>
            </a:r>
            <a:endParaRPr lang="en-GB" dirty="0"/>
          </a:p>
        </p:txBody>
      </p:sp>
      <p:sp>
        <p:nvSpPr>
          <p:cNvPr id="9" name="Rectangle: Rounded Corners 8">
            <a:extLst>
              <a:ext uri="{FF2B5EF4-FFF2-40B4-BE49-F238E27FC236}">
                <a16:creationId xmlns:a16="http://schemas.microsoft.com/office/drawing/2014/main" id="{D951A482-5819-464E-80D2-3DA2CE28E4F2}"/>
              </a:ext>
            </a:extLst>
          </p:cNvPr>
          <p:cNvSpPr/>
          <p:nvPr/>
        </p:nvSpPr>
        <p:spPr>
          <a:xfrm>
            <a:off x="597997" y="2947789"/>
            <a:ext cx="3244017" cy="43030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a list of these suggestions</a:t>
            </a:r>
            <a:endParaRPr lang="en-GB" dirty="0"/>
          </a:p>
        </p:txBody>
      </p:sp>
      <p:sp>
        <p:nvSpPr>
          <p:cNvPr id="10" name="Rectangle: Rounded Corners 9">
            <a:extLst>
              <a:ext uri="{FF2B5EF4-FFF2-40B4-BE49-F238E27FC236}">
                <a16:creationId xmlns:a16="http://schemas.microsoft.com/office/drawing/2014/main" id="{D7678D48-B104-40B5-8784-1EFEA4A84BAF}"/>
              </a:ext>
            </a:extLst>
          </p:cNvPr>
          <p:cNvSpPr/>
          <p:nvPr/>
        </p:nvSpPr>
        <p:spPr>
          <a:xfrm>
            <a:off x="597996" y="3596636"/>
            <a:ext cx="3244017" cy="43030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Valuable for team projects </a:t>
            </a:r>
            <a:endParaRPr lang="en-GB" dirty="0">
              <a:solidFill>
                <a:schemeClr val="bg1"/>
              </a:solidFill>
            </a:endParaRPr>
          </a:p>
        </p:txBody>
      </p:sp>
      <p:pic>
        <p:nvPicPr>
          <p:cNvPr id="12" name="Graphic 11" descr="Lights On with solid fill">
            <a:extLst>
              <a:ext uri="{FF2B5EF4-FFF2-40B4-BE49-F238E27FC236}">
                <a16:creationId xmlns:a16="http://schemas.microsoft.com/office/drawing/2014/main" id="{BF16BED4-EF63-409B-BA1F-9750FA3F66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98930" y="575272"/>
            <a:ext cx="687792" cy="687792"/>
          </a:xfrm>
          <a:prstGeom prst="rect">
            <a:avLst/>
          </a:prstGeom>
        </p:spPr>
      </p:pic>
    </p:spTree>
    <p:extLst>
      <p:ext uri="{BB962C8B-B14F-4D97-AF65-F5344CB8AC3E}">
        <p14:creationId xmlns:p14="http://schemas.microsoft.com/office/powerpoint/2010/main" val="2423150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AA721-F336-4509-A52B-3C0DF7C8A8C9}"/>
              </a:ext>
            </a:extLst>
          </p:cNvPr>
          <p:cNvSpPr>
            <a:spLocks noGrp="1"/>
          </p:cNvSpPr>
          <p:nvPr>
            <p:ph type="title"/>
          </p:nvPr>
        </p:nvSpPr>
        <p:spPr/>
        <p:txBody>
          <a:bodyPr/>
          <a:lstStyle/>
          <a:p>
            <a:r>
              <a:rPr lang="en-US" dirty="0"/>
              <a:t>Sample Topic Outline </a:t>
            </a:r>
            <a:endParaRPr lang="en-GB" dirty="0"/>
          </a:p>
        </p:txBody>
      </p:sp>
      <p:sp>
        <p:nvSpPr>
          <p:cNvPr id="3" name="Slide Number Placeholder 2">
            <a:extLst>
              <a:ext uri="{FF2B5EF4-FFF2-40B4-BE49-F238E27FC236}">
                <a16:creationId xmlns:a16="http://schemas.microsoft.com/office/drawing/2014/main" id="{FAAE99CD-47C3-49EF-B561-B3F0096B492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4" name="Graphic 3" descr="Document with solid fill">
            <a:extLst>
              <a:ext uri="{FF2B5EF4-FFF2-40B4-BE49-F238E27FC236}">
                <a16:creationId xmlns:a16="http://schemas.microsoft.com/office/drawing/2014/main" id="{D03F73CF-4241-4C11-BEC1-5BCA67B361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9331" y="949899"/>
            <a:ext cx="364071" cy="364071"/>
          </a:xfrm>
          <a:prstGeom prst="rect">
            <a:avLst/>
          </a:prstGeom>
        </p:spPr>
      </p:pic>
      <p:sp>
        <p:nvSpPr>
          <p:cNvPr id="5" name="Rectangle: Rounded Corners 4">
            <a:extLst>
              <a:ext uri="{FF2B5EF4-FFF2-40B4-BE49-F238E27FC236}">
                <a16:creationId xmlns:a16="http://schemas.microsoft.com/office/drawing/2014/main" id="{7D82E160-8AE0-4EF6-8FC5-6BA5E8E34B44}"/>
              </a:ext>
            </a:extLst>
          </p:cNvPr>
          <p:cNvSpPr/>
          <p:nvPr/>
        </p:nvSpPr>
        <p:spPr>
          <a:xfrm>
            <a:off x="597997" y="1550253"/>
            <a:ext cx="3290123" cy="43030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format for gathering and organizing information</a:t>
            </a:r>
          </a:p>
        </p:txBody>
      </p:sp>
      <p:sp>
        <p:nvSpPr>
          <p:cNvPr id="6" name="Rectangle: Rounded Corners 5">
            <a:extLst>
              <a:ext uri="{FF2B5EF4-FFF2-40B4-BE49-F238E27FC236}">
                <a16:creationId xmlns:a16="http://schemas.microsoft.com/office/drawing/2014/main" id="{CCCA6417-A7C4-4148-B972-7DD071161875}"/>
              </a:ext>
            </a:extLst>
          </p:cNvPr>
          <p:cNvSpPr/>
          <p:nvPr/>
        </p:nvSpPr>
        <p:spPr>
          <a:xfrm>
            <a:off x="597997" y="2216842"/>
            <a:ext cx="3290123" cy="43030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Allows you to break a topic into major and minor components</a:t>
            </a:r>
          </a:p>
        </p:txBody>
      </p:sp>
      <p:sp>
        <p:nvSpPr>
          <p:cNvPr id="7" name="Rectangle: Rounded Corners 6">
            <a:extLst>
              <a:ext uri="{FF2B5EF4-FFF2-40B4-BE49-F238E27FC236}">
                <a16:creationId xmlns:a16="http://schemas.microsoft.com/office/drawing/2014/main" id="{B76E2A38-3149-4912-848A-476A9FF28705}"/>
              </a:ext>
            </a:extLst>
          </p:cNvPr>
          <p:cNvSpPr/>
          <p:nvPr/>
        </p:nvSpPr>
        <p:spPr>
          <a:xfrm>
            <a:off x="1231929" y="2883431"/>
            <a:ext cx="2022258" cy="43030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All-purpose tool</a:t>
            </a:r>
          </a:p>
        </p:txBody>
      </p:sp>
      <p:pic>
        <p:nvPicPr>
          <p:cNvPr id="9" name="Picture 8">
            <a:extLst>
              <a:ext uri="{FF2B5EF4-FFF2-40B4-BE49-F238E27FC236}">
                <a16:creationId xmlns:a16="http://schemas.microsoft.com/office/drawing/2014/main" id="{E0F77156-EC64-47C5-9C38-C077CABA669D}"/>
              </a:ext>
            </a:extLst>
          </p:cNvPr>
          <p:cNvPicPr>
            <a:picLocks noChangeAspect="1"/>
          </p:cNvPicPr>
          <p:nvPr/>
        </p:nvPicPr>
        <p:blipFill rotWithShape="1">
          <a:blip r:embed="rId4"/>
          <a:srcRect l="1589" t="2633" b="2567"/>
          <a:stretch/>
        </p:blipFill>
        <p:spPr>
          <a:xfrm>
            <a:off x="4572000" y="1765406"/>
            <a:ext cx="4572000" cy="2005532"/>
          </a:xfrm>
          <a:prstGeom prst="rect">
            <a:avLst/>
          </a:prstGeom>
        </p:spPr>
      </p:pic>
      <p:pic>
        <p:nvPicPr>
          <p:cNvPr id="10" name="Graphic 9" descr="Eye with solid fill">
            <a:extLst>
              <a:ext uri="{FF2B5EF4-FFF2-40B4-BE49-F238E27FC236}">
                <a16:creationId xmlns:a16="http://schemas.microsoft.com/office/drawing/2014/main" id="{60979615-8D8E-411E-9B71-CD25C93A0C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97360" y="786493"/>
            <a:ext cx="549280" cy="549280"/>
          </a:xfrm>
          <a:prstGeom prst="rect">
            <a:avLst/>
          </a:prstGeom>
        </p:spPr>
      </p:pic>
    </p:spTree>
    <p:extLst>
      <p:ext uri="{BB962C8B-B14F-4D97-AF65-F5344CB8AC3E}">
        <p14:creationId xmlns:p14="http://schemas.microsoft.com/office/powerpoint/2010/main" val="3013773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55A63-BA9E-4228-8C3D-CEC27F406A5E}"/>
              </a:ext>
            </a:extLst>
          </p:cNvPr>
          <p:cNvSpPr>
            <a:spLocks noGrp="1"/>
          </p:cNvSpPr>
          <p:nvPr>
            <p:ph type="title"/>
          </p:nvPr>
        </p:nvSpPr>
        <p:spPr/>
        <p:txBody>
          <a:bodyPr/>
          <a:lstStyle/>
          <a:p>
            <a:r>
              <a:rPr lang="en-US" dirty="0"/>
              <a:t>Sample Brochure Storyboard </a:t>
            </a:r>
            <a:endParaRPr lang="en-GB" dirty="0"/>
          </a:p>
        </p:txBody>
      </p:sp>
      <p:sp>
        <p:nvSpPr>
          <p:cNvPr id="3" name="Slide Number Placeholder 2">
            <a:extLst>
              <a:ext uri="{FF2B5EF4-FFF2-40B4-BE49-F238E27FC236}">
                <a16:creationId xmlns:a16="http://schemas.microsoft.com/office/drawing/2014/main" id="{840D6107-9BF9-4268-8124-48E5518428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pic>
        <p:nvPicPr>
          <p:cNvPr id="4" name="Graphic 3" descr="Document with solid fill">
            <a:extLst>
              <a:ext uri="{FF2B5EF4-FFF2-40B4-BE49-F238E27FC236}">
                <a16:creationId xmlns:a16="http://schemas.microsoft.com/office/drawing/2014/main" id="{9997A770-B380-4B1F-8010-7BE6FF91EA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9331" y="949899"/>
            <a:ext cx="364071" cy="364071"/>
          </a:xfrm>
          <a:prstGeom prst="rect">
            <a:avLst/>
          </a:prstGeom>
        </p:spPr>
      </p:pic>
      <p:pic>
        <p:nvPicPr>
          <p:cNvPr id="6" name="Picture 5">
            <a:extLst>
              <a:ext uri="{FF2B5EF4-FFF2-40B4-BE49-F238E27FC236}">
                <a16:creationId xmlns:a16="http://schemas.microsoft.com/office/drawing/2014/main" id="{476DB6A7-D0A6-4CF2-849F-D6B5A37E9206}"/>
              </a:ext>
            </a:extLst>
          </p:cNvPr>
          <p:cNvPicPr>
            <a:picLocks noChangeAspect="1"/>
          </p:cNvPicPr>
          <p:nvPr/>
        </p:nvPicPr>
        <p:blipFill>
          <a:blip r:embed="rId4"/>
          <a:stretch>
            <a:fillRect/>
          </a:stretch>
        </p:blipFill>
        <p:spPr>
          <a:xfrm>
            <a:off x="4432903" y="1313970"/>
            <a:ext cx="4711097" cy="3336471"/>
          </a:xfrm>
          <a:prstGeom prst="rect">
            <a:avLst/>
          </a:prstGeom>
        </p:spPr>
      </p:pic>
      <p:sp>
        <p:nvSpPr>
          <p:cNvPr id="9" name="Rectangle: Rounded Corners 8">
            <a:extLst>
              <a:ext uri="{FF2B5EF4-FFF2-40B4-BE49-F238E27FC236}">
                <a16:creationId xmlns:a16="http://schemas.microsoft.com/office/drawing/2014/main" id="{E5C860E4-F1D5-4343-9668-27964332B8B3}"/>
              </a:ext>
            </a:extLst>
          </p:cNvPr>
          <p:cNvSpPr/>
          <p:nvPr/>
        </p:nvSpPr>
        <p:spPr>
          <a:xfrm>
            <a:off x="743994" y="1548331"/>
            <a:ext cx="2713821" cy="43030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Visual planning technique </a:t>
            </a:r>
          </a:p>
        </p:txBody>
      </p:sp>
      <p:sp>
        <p:nvSpPr>
          <p:cNvPr id="10" name="Rectangle: Rounded Corners 9">
            <a:extLst>
              <a:ext uri="{FF2B5EF4-FFF2-40B4-BE49-F238E27FC236}">
                <a16:creationId xmlns:a16="http://schemas.microsoft.com/office/drawing/2014/main" id="{CB1CB91C-6A3A-4572-8D4E-9DD5DD68158D}"/>
              </a:ext>
            </a:extLst>
          </p:cNvPr>
          <p:cNvSpPr/>
          <p:nvPr/>
        </p:nvSpPr>
        <p:spPr>
          <a:xfrm>
            <a:off x="743994" y="2212998"/>
            <a:ext cx="2713821" cy="43030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Graphically sketch each page or screen </a:t>
            </a:r>
          </a:p>
        </p:txBody>
      </p:sp>
      <p:sp>
        <p:nvSpPr>
          <p:cNvPr id="11" name="Rectangle: Rounded Corners 10">
            <a:extLst>
              <a:ext uri="{FF2B5EF4-FFF2-40B4-BE49-F238E27FC236}">
                <a16:creationId xmlns:a16="http://schemas.microsoft.com/office/drawing/2014/main" id="{25E6A088-BA96-4467-9133-C81613E7FCD2}"/>
              </a:ext>
            </a:extLst>
          </p:cNvPr>
          <p:cNvSpPr/>
          <p:nvPr/>
        </p:nvSpPr>
        <p:spPr>
          <a:xfrm>
            <a:off x="743993" y="2949711"/>
            <a:ext cx="2713821" cy="43030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Helps visualize your technical document/correspondence</a:t>
            </a:r>
          </a:p>
        </p:txBody>
      </p:sp>
      <p:pic>
        <p:nvPicPr>
          <p:cNvPr id="12" name="Graphic 11" descr="Eye with solid fill">
            <a:extLst>
              <a:ext uri="{FF2B5EF4-FFF2-40B4-BE49-F238E27FC236}">
                <a16:creationId xmlns:a16="http://schemas.microsoft.com/office/drawing/2014/main" id="{59177D5B-AB50-49F3-AC9A-4CADEED38A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85010" y="764690"/>
            <a:ext cx="549280" cy="549280"/>
          </a:xfrm>
          <a:prstGeom prst="rect">
            <a:avLst/>
          </a:prstGeom>
        </p:spPr>
      </p:pic>
    </p:spTree>
    <p:extLst>
      <p:ext uri="{BB962C8B-B14F-4D97-AF65-F5344CB8AC3E}">
        <p14:creationId xmlns:p14="http://schemas.microsoft.com/office/powerpoint/2010/main" val="3211553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55A63-BA9E-4228-8C3D-CEC27F406A5E}"/>
              </a:ext>
            </a:extLst>
          </p:cNvPr>
          <p:cNvSpPr>
            <a:spLocks noGrp="1"/>
          </p:cNvSpPr>
          <p:nvPr>
            <p:ph type="title"/>
          </p:nvPr>
        </p:nvSpPr>
        <p:spPr/>
        <p:txBody>
          <a:bodyPr/>
          <a:lstStyle/>
          <a:p>
            <a:r>
              <a:rPr lang="en-US" dirty="0"/>
              <a:t>Sample Organization Chart </a:t>
            </a:r>
            <a:endParaRPr lang="en-GB" dirty="0"/>
          </a:p>
        </p:txBody>
      </p:sp>
      <p:sp>
        <p:nvSpPr>
          <p:cNvPr id="3" name="Slide Number Placeholder 2">
            <a:extLst>
              <a:ext uri="{FF2B5EF4-FFF2-40B4-BE49-F238E27FC236}">
                <a16:creationId xmlns:a16="http://schemas.microsoft.com/office/drawing/2014/main" id="{840D6107-9BF9-4268-8124-48E5518428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4" name="Graphic 3" descr="Document with solid fill">
            <a:extLst>
              <a:ext uri="{FF2B5EF4-FFF2-40B4-BE49-F238E27FC236}">
                <a16:creationId xmlns:a16="http://schemas.microsoft.com/office/drawing/2014/main" id="{9997A770-B380-4B1F-8010-7BE6FF91EA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9331" y="949899"/>
            <a:ext cx="364071" cy="364071"/>
          </a:xfrm>
          <a:prstGeom prst="rect">
            <a:avLst/>
          </a:prstGeom>
        </p:spPr>
      </p:pic>
      <p:sp>
        <p:nvSpPr>
          <p:cNvPr id="9" name="Rectangle: Rounded Corners 8">
            <a:extLst>
              <a:ext uri="{FF2B5EF4-FFF2-40B4-BE49-F238E27FC236}">
                <a16:creationId xmlns:a16="http://schemas.microsoft.com/office/drawing/2014/main" id="{E5C860E4-F1D5-4343-9668-27964332B8B3}"/>
              </a:ext>
            </a:extLst>
          </p:cNvPr>
          <p:cNvSpPr/>
          <p:nvPr/>
        </p:nvSpPr>
        <p:spPr>
          <a:xfrm>
            <a:off x="743994" y="1548331"/>
            <a:ext cx="2713821" cy="43030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Overall organization of a document</a:t>
            </a:r>
          </a:p>
        </p:txBody>
      </p:sp>
      <p:sp>
        <p:nvSpPr>
          <p:cNvPr id="10" name="Rectangle: Rounded Corners 9">
            <a:extLst>
              <a:ext uri="{FF2B5EF4-FFF2-40B4-BE49-F238E27FC236}">
                <a16:creationId xmlns:a16="http://schemas.microsoft.com/office/drawing/2014/main" id="{CB1CB91C-6A3A-4572-8D4E-9DD5DD68158D}"/>
              </a:ext>
            </a:extLst>
          </p:cNvPr>
          <p:cNvSpPr/>
          <p:nvPr/>
        </p:nvSpPr>
        <p:spPr>
          <a:xfrm>
            <a:off x="743994" y="2212998"/>
            <a:ext cx="2713821" cy="43030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Helps with the subdivision(s)</a:t>
            </a:r>
          </a:p>
        </p:txBody>
      </p:sp>
      <p:pic>
        <p:nvPicPr>
          <p:cNvPr id="7" name="Picture 6">
            <a:extLst>
              <a:ext uri="{FF2B5EF4-FFF2-40B4-BE49-F238E27FC236}">
                <a16:creationId xmlns:a16="http://schemas.microsoft.com/office/drawing/2014/main" id="{96B717D1-FC17-402A-82F6-9A51E61469D3}"/>
              </a:ext>
            </a:extLst>
          </p:cNvPr>
          <p:cNvPicPr>
            <a:picLocks noChangeAspect="1"/>
          </p:cNvPicPr>
          <p:nvPr/>
        </p:nvPicPr>
        <p:blipFill rotWithShape="1">
          <a:blip r:embed="rId4"/>
          <a:srcRect r="5273"/>
          <a:stretch/>
        </p:blipFill>
        <p:spPr>
          <a:xfrm>
            <a:off x="3898854" y="1313970"/>
            <a:ext cx="5245146" cy="2824259"/>
          </a:xfrm>
          <a:prstGeom prst="rect">
            <a:avLst/>
          </a:prstGeom>
        </p:spPr>
      </p:pic>
      <p:pic>
        <p:nvPicPr>
          <p:cNvPr id="12" name="Graphic 11" descr="Eye with solid fill">
            <a:extLst>
              <a:ext uri="{FF2B5EF4-FFF2-40B4-BE49-F238E27FC236}">
                <a16:creationId xmlns:a16="http://schemas.microsoft.com/office/drawing/2014/main" id="{515F0CAC-8D0F-453E-B8C5-7ED0FC8A1D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01658" y="702348"/>
            <a:ext cx="549280" cy="549280"/>
          </a:xfrm>
          <a:prstGeom prst="rect">
            <a:avLst/>
          </a:prstGeom>
        </p:spPr>
      </p:pic>
    </p:spTree>
    <p:extLst>
      <p:ext uri="{BB962C8B-B14F-4D97-AF65-F5344CB8AC3E}">
        <p14:creationId xmlns:p14="http://schemas.microsoft.com/office/powerpoint/2010/main" val="3022858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55A63-BA9E-4228-8C3D-CEC27F406A5E}"/>
              </a:ext>
            </a:extLst>
          </p:cNvPr>
          <p:cNvSpPr>
            <a:spLocks noGrp="1"/>
          </p:cNvSpPr>
          <p:nvPr>
            <p:ph type="title"/>
          </p:nvPr>
        </p:nvSpPr>
        <p:spPr/>
        <p:txBody>
          <a:bodyPr/>
          <a:lstStyle/>
          <a:p>
            <a:r>
              <a:rPr lang="en-US" dirty="0"/>
              <a:t>Flowcharting </a:t>
            </a:r>
            <a:endParaRPr lang="en-GB" dirty="0"/>
          </a:p>
        </p:txBody>
      </p:sp>
      <p:sp>
        <p:nvSpPr>
          <p:cNvPr id="3" name="Slide Number Placeholder 2">
            <a:extLst>
              <a:ext uri="{FF2B5EF4-FFF2-40B4-BE49-F238E27FC236}">
                <a16:creationId xmlns:a16="http://schemas.microsoft.com/office/drawing/2014/main" id="{840D6107-9BF9-4268-8124-48E5518428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4" name="Graphic 3" descr="Document with solid fill">
            <a:extLst>
              <a:ext uri="{FF2B5EF4-FFF2-40B4-BE49-F238E27FC236}">
                <a16:creationId xmlns:a16="http://schemas.microsoft.com/office/drawing/2014/main" id="{9997A770-B380-4B1F-8010-7BE6FF91EA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9331" y="949899"/>
            <a:ext cx="364071" cy="364071"/>
          </a:xfrm>
          <a:prstGeom prst="rect">
            <a:avLst/>
          </a:prstGeom>
        </p:spPr>
      </p:pic>
      <p:sp>
        <p:nvSpPr>
          <p:cNvPr id="9" name="Rectangle: Rounded Corners 8">
            <a:extLst>
              <a:ext uri="{FF2B5EF4-FFF2-40B4-BE49-F238E27FC236}">
                <a16:creationId xmlns:a16="http://schemas.microsoft.com/office/drawing/2014/main" id="{E5C860E4-F1D5-4343-9668-27964332B8B3}"/>
              </a:ext>
            </a:extLst>
          </p:cNvPr>
          <p:cNvSpPr/>
          <p:nvPr/>
        </p:nvSpPr>
        <p:spPr>
          <a:xfrm>
            <a:off x="743994" y="1548331"/>
            <a:ext cx="3051919" cy="43030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Useful for gathering data </a:t>
            </a:r>
          </a:p>
        </p:txBody>
      </p:sp>
      <p:sp>
        <p:nvSpPr>
          <p:cNvPr id="10" name="Rectangle: Rounded Corners 9">
            <a:extLst>
              <a:ext uri="{FF2B5EF4-FFF2-40B4-BE49-F238E27FC236}">
                <a16:creationId xmlns:a16="http://schemas.microsoft.com/office/drawing/2014/main" id="{CB1CB91C-6A3A-4572-8D4E-9DD5DD68158D}"/>
              </a:ext>
            </a:extLst>
          </p:cNvPr>
          <p:cNvSpPr/>
          <p:nvPr/>
        </p:nvSpPr>
        <p:spPr>
          <a:xfrm>
            <a:off x="743994" y="2212998"/>
            <a:ext cx="3051919" cy="43030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Especially useful for </a:t>
            </a:r>
            <a:r>
              <a:rPr lang="en-US" b="1" dirty="0"/>
              <a:t>organizing content chronologically</a:t>
            </a:r>
          </a:p>
        </p:txBody>
      </p:sp>
      <p:pic>
        <p:nvPicPr>
          <p:cNvPr id="8" name="Graphic 7" descr="Eye with solid fill">
            <a:extLst>
              <a:ext uri="{FF2B5EF4-FFF2-40B4-BE49-F238E27FC236}">
                <a16:creationId xmlns:a16="http://schemas.microsoft.com/office/drawing/2014/main" id="{5946E531-8172-4913-A31D-AD5CA0EA5B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20450" y="764690"/>
            <a:ext cx="549280" cy="549280"/>
          </a:xfrm>
          <a:prstGeom prst="rect">
            <a:avLst/>
          </a:prstGeom>
        </p:spPr>
      </p:pic>
      <p:sp>
        <p:nvSpPr>
          <p:cNvPr id="5" name="Oval 4">
            <a:extLst>
              <a:ext uri="{FF2B5EF4-FFF2-40B4-BE49-F238E27FC236}">
                <a16:creationId xmlns:a16="http://schemas.microsoft.com/office/drawing/2014/main" id="{393CB0FC-4C75-4619-BCBE-0510A776B6D6}"/>
              </a:ext>
            </a:extLst>
          </p:cNvPr>
          <p:cNvSpPr/>
          <p:nvPr/>
        </p:nvSpPr>
        <p:spPr>
          <a:xfrm>
            <a:off x="875707" y="2945719"/>
            <a:ext cx="459166" cy="491778"/>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6" name="Rectangle 5">
            <a:extLst>
              <a:ext uri="{FF2B5EF4-FFF2-40B4-BE49-F238E27FC236}">
                <a16:creationId xmlns:a16="http://schemas.microsoft.com/office/drawing/2014/main" id="{EA5437D4-C345-4AD4-9199-1C327677F326}"/>
              </a:ext>
            </a:extLst>
          </p:cNvPr>
          <p:cNvSpPr/>
          <p:nvPr/>
        </p:nvSpPr>
        <p:spPr>
          <a:xfrm>
            <a:off x="829331" y="3734444"/>
            <a:ext cx="551919" cy="43030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12" name="Arrow: Right 11">
            <a:extLst>
              <a:ext uri="{FF2B5EF4-FFF2-40B4-BE49-F238E27FC236}">
                <a16:creationId xmlns:a16="http://schemas.microsoft.com/office/drawing/2014/main" id="{7B1AB530-D2CB-4AEB-929E-5C40D90A3438}"/>
              </a:ext>
            </a:extLst>
          </p:cNvPr>
          <p:cNvSpPr/>
          <p:nvPr/>
        </p:nvSpPr>
        <p:spPr>
          <a:xfrm>
            <a:off x="1660428" y="3093877"/>
            <a:ext cx="355631" cy="1954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rrow: Right 12">
            <a:extLst>
              <a:ext uri="{FF2B5EF4-FFF2-40B4-BE49-F238E27FC236}">
                <a16:creationId xmlns:a16="http://schemas.microsoft.com/office/drawing/2014/main" id="{1AEEFF87-77FA-4AA8-90A8-8D83B1D818A4}"/>
              </a:ext>
            </a:extLst>
          </p:cNvPr>
          <p:cNvSpPr/>
          <p:nvPr/>
        </p:nvSpPr>
        <p:spPr>
          <a:xfrm>
            <a:off x="1660428" y="3851866"/>
            <a:ext cx="355631" cy="1954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1FC8B915-CB2E-48AE-8015-060F911FABDF}"/>
              </a:ext>
            </a:extLst>
          </p:cNvPr>
          <p:cNvSpPr/>
          <p:nvPr/>
        </p:nvSpPr>
        <p:spPr>
          <a:xfrm>
            <a:off x="2166385" y="2949711"/>
            <a:ext cx="1154065" cy="43030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Stop/Start</a:t>
            </a:r>
          </a:p>
        </p:txBody>
      </p:sp>
      <p:sp>
        <p:nvSpPr>
          <p:cNvPr id="16" name="Rectangle: Rounded Corners 15">
            <a:extLst>
              <a:ext uri="{FF2B5EF4-FFF2-40B4-BE49-F238E27FC236}">
                <a16:creationId xmlns:a16="http://schemas.microsoft.com/office/drawing/2014/main" id="{42FE2E9E-E86D-4A48-B2B8-304589BBBC59}"/>
              </a:ext>
            </a:extLst>
          </p:cNvPr>
          <p:cNvSpPr/>
          <p:nvPr/>
        </p:nvSpPr>
        <p:spPr>
          <a:xfrm>
            <a:off x="2166385" y="3722440"/>
            <a:ext cx="1154065" cy="43030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Step</a:t>
            </a:r>
          </a:p>
        </p:txBody>
      </p:sp>
      <p:sp>
        <p:nvSpPr>
          <p:cNvPr id="17" name="Rectangle: Rounded Corners 16">
            <a:extLst>
              <a:ext uri="{FF2B5EF4-FFF2-40B4-BE49-F238E27FC236}">
                <a16:creationId xmlns:a16="http://schemas.microsoft.com/office/drawing/2014/main" id="{7CE8D2E7-1F64-41EB-858D-492E8BA2FF92}"/>
              </a:ext>
            </a:extLst>
          </p:cNvPr>
          <p:cNvSpPr/>
          <p:nvPr/>
        </p:nvSpPr>
        <p:spPr>
          <a:xfrm>
            <a:off x="2181873" y="4495169"/>
            <a:ext cx="1152412" cy="43030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Decision</a:t>
            </a:r>
          </a:p>
        </p:txBody>
      </p:sp>
      <p:pic>
        <p:nvPicPr>
          <p:cNvPr id="19" name="Picture 18">
            <a:extLst>
              <a:ext uri="{FF2B5EF4-FFF2-40B4-BE49-F238E27FC236}">
                <a16:creationId xmlns:a16="http://schemas.microsoft.com/office/drawing/2014/main" id="{BD4F82EA-EF88-4E3F-817E-CEF1F12A69F4}"/>
              </a:ext>
            </a:extLst>
          </p:cNvPr>
          <p:cNvPicPr>
            <a:picLocks noChangeAspect="1"/>
          </p:cNvPicPr>
          <p:nvPr/>
        </p:nvPicPr>
        <p:blipFill>
          <a:blip r:embed="rId6"/>
          <a:stretch>
            <a:fillRect/>
          </a:stretch>
        </p:blipFill>
        <p:spPr>
          <a:xfrm>
            <a:off x="6001671" y="109487"/>
            <a:ext cx="2883587" cy="4749851"/>
          </a:xfrm>
          <a:prstGeom prst="rect">
            <a:avLst/>
          </a:prstGeom>
        </p:spPr>
      </p:pic>
      <p:sp>
        <p:nvSpPr>
          <p:cNvPr id="23" name="Diamond 22">
            <a:extLst>
              <a:ext uri="{FF2B5EF4-FFF2-40B4-BE49-F238E27FC236}">
                <a16:creationId xmlns:a16="http://schemas.microsoft.com/office/drawing/2014/main" id="{234CA043-F4A4-4311-A561-37342CEE4484}"/>
              </a:ext>
            </a:extLst>
          </p:cNvPr>
          <p:cNvSpPr/>
          <p:nvPr/>
        </p:nvSpPr>
        <p:spPr>
          <a:xfrm>
            <a:off x="832550" y="4503962"/>
            <a:ext cx="548700" cy="491778"/>
          </a:xfrm>
          <a:prstGeom prst="diamond">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24" name="Arrow: Right 23">
            <a:extLst>
              <a:ext uri="{FF2B5EF4-FFF2-40B4-BE49-F238E27FC236}">
                <a16:creationId xmlns:a16="http://schemas.microsoft.com/office/drawing/2014/main" id="{D3B5D8A9-F500-4804-B27E-9E039C405094}"/>
              </a:ext>
            </a:extLst>
          </p:cNvPr>
          <p:cNvSpPr/>
          <p:nvPr/>
        </p:nvSpPr>
        <p:spPr>
          <a:xfrm>
            <a:off x="1660427" y="4652120"/>
            <a:ext cx="355631" cy="1954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49367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1000"/>
                                        <p:tgtEl>
                                          <p:spTgt spid="19"/>
                                        </p:tgtEl>
                                      </p:cBhvr>
                                    </p:animEffect>
                                    <p:anim calcmode="lin" valueType="num">
                                      <p:cBhvr>
                                        <p:cTn id="40" dur="1000" fill="hold"/>
                                        <p:tgtEl>
                                          <p:spTgt spid="19"/>
                                        </p:tgtEl>
                                        <p:attrNameLst>
                                          <p:attrName>ppt_x</p:attrName>
                                        </p:attrNameLst>
                                      </p:cBhvr>
                                      <p:tavLst>
                                        <p:tav tm="0">
                                          <p:val>
                                            <p:strVal val="#ppt_x"/>
                                          </p:val>
                                        </p:tav>
                                        <p:tav tm="100000">
                                          <p:val>
                                            <p:strVal val="#ppt_x"/>
                                          </p:val>
                                        </p:tav>
                                      </p:tavLst>
                                    </p:anim>
                                    <p:anim calcmode="lin" valueType="num">
                                      <p:cBhvr>
                                        <p:cTn id="4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5" grpId="0" animBg="1"/>
      <p:bldP spid="6" grpId="0" animBg="1"/>
      <p:bldP spid="12" grpId="0" animBg="1"/>
      <p:bldP spid="13" grpId="0" animBg="1"/>
      <p:bldP spid="15" grpId="0" animBg="1"/>
      <p:bldP spid="16" grpId="0" animBg="1"/>
      <p:bldP spid="17" grpId="0" animBg="1"/>
      <p:bldP spid="23" grpId="0" animBg="1"/>
      <p:bldP spid="2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92DFC-8244-4DC3-B623-8B05034E84E4}"/>
              </a:ext>
            </a:extLst>
          </p:cNvPr>
          <p:cNvSpPr>
            <a:spLocks noGrp="1"/>
          </p:cNvSpPr>
          <p:nvPr>
            <p:ph type="title"/>
          </p:nvPr>
        </p:nvSpPr>
        <p:spPr/>
        <p:txBody>
          <a:bodyPr/>
          <a:lstStyle/>
          <a:p>
            <a:r>
              <a:rPr lang="en-US" dirty="0"/>
              <a:t>Internet Search Engines </a:t>
            </a:r>
            <a:endParaRPr lang="en-GB" dirty="0"/>
          </a:p>
        </p:txBody>
      </p:sp>
      <p:sp>
        <p:nvSpPr>
          <p:cNvPr id="3" name="Slide Number Placeholder 2">
            <a:extLst>
              <a:ext uri="{FF2B5EF4-FFF2-40B4-BE49-F238E27FC236}">
                <a16:creationId xmlns:a16="http://schemas.microsoft.com/office/drawing/2014/main" id="{D5C6725F-84A7-4B03-9B8C-C95E30A56E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5" name="Picture 4">
            <a:extLst>
              <a:ext uri="{FF2B5EF4-FFF2-40B4-BE49-F238E27FC236}">
                <a16:creationId xmlns:a16="http://schemas.microsoft.com/office/drawing/2014/main" id="{3E9AEB8E-1C11-40B4-B696-80EB601947D8}"/>
              </a:ext>
            </a:extLst>
          </p:cNvPr>
          <p:cNvPicPr>
            <a:picLocks noChangeAspect="1"/>
          </p:cNvPicPr>
          <p:nvPr/>
        </p:nvPicPr>
        <p:blipFill>
          <a:blip r:embed="rId2">
            <a:duotone>
              <a:schemeClr val="accent2">
                <a:shade val="45000"/>
                <a:satMod val="135000"/>
              </a:schemeClr>
              <a:prstClr val="white"/>
            </a:duotone>
          </a:blip>
          <a:stretch>
            <a:fillRect/>
          </a:stretch>
        </p:blipFill>
        <p:spPr>
          <a:xfrm>
            <a:off x="1337742" y="1221536"/>
            <a:ext cx="7754185" cy="3650141"/>
          </a:xfrm>
          <a:prstGeom prst="rect">
            <a:avLst/>
          </a:prstGeom>
        </p:spPr>
      </p:pic>
      <p:pic>
        <p:nvPicPr>
          <p:cNvPr id="6" name="Graphic 5" descr="Document with solid fill">
            <a:extLst>
              <a:ext uri="{FF2B5EF4-FFF2-40B4-BE49-F238E27FC236}">
                <a16:creationId xmlns:a16="http://schemas.microsoft.com/office/drawing/2014/main" id="{822CCEAC-734A-46DE-83A0-0CB56FC1A4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331" y="949899"/>
            <a:ext cx="364071" cy="364071"/>
          </a:xfrm>
          <a:prstGeom prst="rect">
            <a:avLst/>
          </a:prstGeom>
        </p:spPr>
      </p:pic>
    </p:spTree>
    <p:extLst>
      <p:ext uri="{BB962C8B-B14F-4D97-AF65-F5344CB8AC3E}">
        <p14:creationId xmlns:p14="http://schemas.microsoft.com/office/powerpoint/2010/main" val="2650502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8BB95-0AFB-4443-A456-1D71C571AD12}"/>
              </a:ext>
            </a:extLst>
          </p:cNvPr>
          <p:cNvSpPr>
            <a:spLocks noGrp="1"/>
          </p:cNvSpPr>
          <p:nvPr>
            <p:ph type="title"/>
          </p:nvPr>
        </p:nvSpPr>
        <p:spPr/>
        <p:txBody>
          <a:bodyPr/>
          <a:lstStyle/>
          <a:p>
            <a:r>
              <a:rPr lang="en-US" dirty="0"/>
              <a:t>Channels of Communication</a:t>
            </a:r>
            <a:endParaRPr lang="en-GB" dirty="0"/>
          </a:p>
        </p:txBody>
      </p:sp>
      <p:sp>
        <p:nvSpPr>
          <p:cNvPr id="3" name="Slide Number Placeholder 2">
            <a:extLst>
              <a:ext uri="{FF2B5EF4-FFF2-40B4-BE49-F238E27FC236}">
                <a16:creationId xmlns:a16="http://schemas.microsoft.com/office/drawing/2014/main" id="{F7D8603F-5DCB-4ECE-AA68-A1D0F86D40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pic>
        <p:nvPicPr>
          <p:cNvPr id="4" name="Graphic 3" descr="Document with solid fill">
            <a:extLst>
              <a:ext uri="{FF2B5EF4-FFF2-40B4-BE49-F238E27FC236}">
                <a16:creationId xmlns:a16="http://schemas.microsoft.com/office/drawing/2014/main" id="{412D2779-63E8-43AF-B6F7-0700D05005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9331" y="949899"/>
            <a:ext cx="364071" cy="364071"/>
          </a:xfrm>
          <a:prstGeom prst="rect">
            <a:avLst/>
          </a:prstGeom>
        </p:spPr>
      </p:pic>
      <p:graphicFrame>
        <p:nvGraphicFramePr>
          <p:cNvPr id="5" name="Table 5">
            <a:extLst>
              <a:ext uri="{FF2B5EF4-FFF2-40B4-BE49-F238E27FC236}">
                <a16:creationId xmlns:a16="http://schemas.microsoft.com/office/drawing/2014/main" id="{B155141E-608D-43A0-B588-9A1C5F5C2766}"/>
              </a:ext>
            </a:extLst>
          </p:cNvPr>
          <p:cNvGraphicFramePr>
            <a:graphicFrameLocks noGrp="1"/>
          </p:cNvGraphicFramePr>
          <p:nvPr>
            <p:extLst>
              <p:ext uri="{D42A27DB-BD31-4B8C-83A1-F6EECF244321}">
                <p14:modId xmlns:p14="http://schemas.microsoft.com/office/powerpoint/2010/main" val="1500298001"/>
              </p:ext>
            </p:extLst>
          </p:nvPr>
        </p:nvGraphicFramePr>
        <p:xfrm>
          <a:off x="1193402" y="1223568"/>
          <a:ext cx="7425703" cy="3786661"/>
        </p:xfrm>
        <a:graphic>
          <a:graphicData uri="http://schemas.openxmlformats.org/drawingml/2006/table">
            <a:tbl>
              <a:tblPr firstRow="1" bandRow="1">
                <a:tableStyleId>{3C2FFA5D-87B4-456A-9821-1D502468CF0F}</a:tableStyleId>
              </a:tblPr>
              <a:tblGrid>
                <a:gridCol w="2174294">
                  <a:extLst>
                    <a:ext uri="{9D8B030D-6E8A-4147-A177-3AD203B41FA5}">
                      <a16:colId xmlns:a16="http://schemas.microsoft.com/office/drawing/2014/main" val="2035879551"/>
                    </a:ext>
                  </a:extLst>
                </a:gridCol>
                <a:gridCol w="2582507">
                  <a:extLst>
                    <a:ext uri="{9D8B030D-6E8A-4147-A177-3AD203B41FA5}">
                      <a16:colId xmlns:a16="http://schemas.microsoft.com/office/drawing/2014/main" val="2905705282"/>
                    </a:ext>
                  </a:extLst>
                </a:gridCol>
                <a:gridCol w="2668902">
                  <a:extLst>
                    <a:ext uri="{9D8B030D-6E8A-4147-A177-3AD203B41FA5}">
                      <a16:colId xmlns:a16="http://schemas.microsoft.com/office/drawing/2014/main" val="4263810849"/>
                    </a:ext>
                  </a:extLst>
                </a:gridCol>
              </a:tblGrid>
              <a:tr h="505336">
                <a:tc>
                  <a:txBody>
                    <a:bodyPr/>
                    <a:lstStyle/>
                    <a:p>
                      <a:r>
                        <a:rPr lang="en-US" dirty="0">
                          <a:latin typeface="Quattrocento Sans" panose="020B0604020202020204" charset="0"/>
                        </a:rPr>
                        <a:t>Communication Channel</a:t>
                      </a:r>
                      <a:endParaRPr lang="en-GB" dirty="0">
                        <a:latin typeface="Quattrocento Sans" panose="020B0604020202020204" charset="0"/>
                      </a:endParaRPr>
                    </a:p>
                  </a:txBody>
                  <a:tcPr/>
                </a:tc>
                <a:tc>
                  <a:txBody>
                    <a:bodyPr/>
                    <a:lstStyle/>
                    <a:p>
                      <a:r>
                        <a:rPr lang="en-US" dirty="0">
                          <a:latin typeface="Quattrocento Sans" panose="020B0604020202020204" charset="0"/>
                        </a:rPr>
                        <a:t>Benefits </a:t>
                      </a:r>
                      <a:endParaRPr lang="en-GB" dirty="0">
                        <a:latin typeface="Quattrocento Sans" panose="020B0604020202020204" charset="0"/>
                      </a:endParaRPr>
                    </a:p>
                  </a:txBody>
                  <a:tcPr/>
                </a:tc>
                <a:tc>
                  <a:txBody>
                    <a:bodyPr/>
                    <a:lstStyle/>
                    <a:p>
                      <a:r>
                        <a:rPr lang="en-US" dirty="0">
                          <a:latin typeface="Quattrocento Sans" panose="020B0604020202020204" charset="0"/>
                        </a:rPr>
                        <a:t>Challenges</a:t>
                      </a:r>
                      <a:endParaRPr lang="en-GB" dirty="0">
                        <a:latin typeface="Quattrocento Sans" panose="020B0604020202020204" charset="0"/>
                      </a:endParaRPr>
                    </a:p>
                  </a:txBody>
                  <a:tcPr/>
                </a:tc>
                <a:extLst>
                  <a:ext uri="{0D108BD9-81ED-4DB2-BD59-A6C34878D82A}">
                    <a16:rowId xmlns:a16="http://schemas.microsoft.com/office/drawing/2014/main" val="1335805590"/>
                  </a:ext>
                </a:extLst>
              </a:tr>
              <a:tr h="1178205">
                <a:tc>
                  <a:txBody>
                    <a:bodyPr/>
                    <a:lstStyle/>
                    <a:p>
                      <a:r>
                        <a:rPr lang="en-US" dirty="0">
                          <a:latin typeface="Quattrocento Sans" panose="020B0604020202020204" charset="0"/>
                        </a:rPr>
                        <a:t>Email messages, instant messages (IM), text messages (TM)</a:t>
                      </a:r>
                      <a:endParaRPr lang="en-GB" dirty="0">
                        <a:latin typeface="Quattrocento Sans" panose="020B0604020202020204" charset="0"/>
                      </a:endParaRPr>
                    </a:p>
                  </a:txBody>
                  <a:tcPr/>
                </a:tc>
                <a:tc>
                  <a:txBody>
                    <a:bodyPr/>
                    <a:lstStyle/>
                    <a:p>
                      <a:r>
                        <a:rPr lang="en-US" sz="1400" b="0" i="0" u="none" strike="noStrike" cap="none" baseline="0" dirty="0">
                          <a:solidFill>
                            <a:schemeClr val="dk1"/>
                          </a:solidFill>
                          <a:latin typeface="Quattrocento Sans" panose="020B0604020202020204" charset="0"/>
                          <a:ea typeface="+mn-ea"/>
                          <a:cs typeface="+mn-cs"/>
                          <a:sym typeface="Arial"/>
                        </a:rPr>
                        <a:t>Quick, synchronous, real‐time electronic communication with one or more readers. </a:t>
                      </a:r>
                    </a:p>
                    <a:p>
                      <a:r>
                        <a:rPr lang="en-US" sz="1400" b="0" i="0" u="none" strike="noStrike" cap="none" baseline="0" dirty="0">
                          <a:solidFill>
                            <a:schemeClr val="dk1"/>
                          </a:solidFill>
                          <a:latin typeface="Quattrocento Sans" panose="020B0604020202020204" charset="0"/>
                          <a:ea typeface="+mn-ea"/>
                          <a:cs typeface="+mn-cs"/>
                          <a:sym typeface="Arial"/>
                        </a:rPr>
                        <a:t>Limited characters </a:t>
                      </a:r>
                    </a:p>
                    <a:p>
                      <a:r>
                        <a:rPr lang="en-US" sz="1400" b="0" i="0" u="none" strike="noStrike" cap="none" baseline="0" dirty="0">
                          <a:solidFill>
                            <a:schemeClr val="dk1"/>
                          </a:solidFill>
                          <a:latin typeface="Quattrocento Sans" panose="020B0604020202020204" charset="0"/>
                          <a:ea typeface="+mn-ea"/>
                          <a:cs typeface="+mn-cs"/>
                          <a:sym typeface="Arial"/>
                        </a:rPr>
                        <a:t>Attachments</a:t>
                      </a:r>
                      <a:endParaRPr lang="en-GB" dirty="0">
                        <a:latin typeface="Quattrocento Sans" panose="020B0604020202020204" charset="0"/>
                      </a:endParaRPr>
                    </a:p>
                  </a:txBody>
                  <a:tcPr/>
                </a:tc>
                <a:tc>
                  <a:txBody>
                    <a:bodyPr/>
                    <a:lstStyle/>
                    <a:p>
                      <a:r>
                        <a:rPr lang="en-US" dirty="0">
                          <a:latin typeface="Quattrocento Sans" panose="020B0604020202020204" charset="0"/>
                        </a:rPr>
                        <a:t>Less formal</a:t>
                      </a:r>
                    </a:p>
                    <a:p>
                      <a:r>
                        <a:rPr lang="en-US" dirty="0">
                          <a:latin typeface="Quattrocento Sans" panose="020B0604020202020204" charset="0"/>
                        </a:rPr>
                        <a:t>Not private if company administered</a:t>
                      </a:r>
                    </a:p>
                    <a:p>
                      <a:r>
                        <a:rPr lang="en-US" dirty="0">
                          <a:latin typeface="Quattrocento Sans" panose="020B0604020202020204" charset="0"/>
                        </a:rPr>
                        <a:t>Size limitations</a:t>
                      </a:r>
                      <a:endParaRPr lang="en-GB" dirty="0">
                        <a:latin typeface="Quattrocento Sans" panose="020B0604020202020204" charset="0"/>
                      </a:endParaRPr>
                    </a:p>
                  </a:txBody>
                  <a:tcPr/>
                </a:tc>
                <a:extLst>
                  <a:ext uri="{0D108BD9-81ED-4DB2-BD59-A6C34878D82A}">
                    <a16:rowId xmlns:a16="http://schemas.microsoft.com/office/drawing/2014/main" val="1395141861"/>
                  </a:ext>
                </a:extLst>
              </a:tr>
              <a:tr h="891015">
                <a:tc>
                  <a:txBody>
                    <a:bodyPr/>
                    <a:lstStyle/>
                    <a:p>
                      <a:r>
                        <a:rPr lang="en-US" dirty="0">
                          <a:latin typeface="Quattrocento Sans" panose="020B0604020202020204" charset="0"/>
                        </a:rPr>
                        <a:t>Letters </a:t>
                      </a:r>
                      <a:endParaRPr lang="en-GB" dirty="0">
                        <a:latin typeface="Quattrocento Sans" panose="020B0604020202020204" charset="0"/>
                      </a:endParaRPr>
                    </a:p>
                  </a:txBody>
                  <a:tcPr/>
                </a:tc>
                <a:tc>
                  <a:txBody>
                    <a:bodyPr/>
                    <a:lstStyle/>
                    <a:p>
                      <a:r>
                        <a:rPr lang="en-US" dirty="0">
                          <a:latin typeface="Quattrocento Sans" panose="020B0604020202020204" charset="0"/>
                        </a:rPr>
                        <a:t>Official corporate letterhead</a:t>
                      </a:r>
                    </a:p>
                    <a:p>
                      <a:r>
                        <a:rPr lang="en-US" dirty="0">
                          <a:latin typeface="Quattrocento Sans" panose="020B0604020202020204" charset="0"/>
                        </a:rPr>
                        <a:t>Formal correspondence for outside company readers</a:t>
                      </a:r>
                    </a:p>
                  </a:txBody>
                  <a:tcPr/>
                </a:tc>
                <a:tc>
                  <a:txBody>
                    <a:bodyPr/>
                    <a:lstStyle/>
                    <a:p>
                      <a:r>
                        <a:rPr lang="en-US" dirty="0">
                          <a:latin typeface="Quattrocento Sans" panose="020B0604020202020204" charset="0"/>
                        </a:rPr>
                        <a:t>Time consuming </a:t>
                      </a:r>
                    </a:p>
                    <a:p>
                      <a:r>
                        <a:rPr lang="en-US" dirty="0">
                          <a:latin typeface="Quattrocento Sans" panose="020B0604020202020204" charset="0"/>
                        </a:rPr>
                        <a:t>Attached documents can be costly or result in bulky envelopes </a:t>
                      </a:r>
                      <a:endParaRPr lang="en-GB" dirty="0">
                        <a:latin typeface="Quattrocento Sans" panose="020B0604020202020204" charset="0"/>
                      </a:endParaRPr>
                    </a:p>
                  </a:txBody>
                  <a:tcPr/>
                </a:tc>
                <a:extLst>
                  <a:ext uri="{0D108BD9-81ED-4DB2-BD59-A6C34878D82A}">
                    <a16:rowId xmlns:a16="http://schemas.microsoft.com/office/drawing/2014/main" val="2157435281"/>
                  </a:ext>
                </a:extLst>
              </a:tr>
              <a:tr h="1129575">
                <a:tc>
                  <a:txBody>
                    <a:bodyPr/>
                    <a:lstStyle/>
                    <a:p>
                      <a:r>
                        <a:rPr lang="en-US" dirty="0">
                          <a:latin typeface="Quattrocento Sans" panose="020B0604020202020204" charset="0"/>
                        </a:rPr>
                        <a:t>Memos </a:t>
                      </a:r>
                      <a:endParaRPr lang="en-GB" dirty="0">
                        <a:latin typeface="Quattrocento Sans" panose="020B0604020202020204" charset="0"/>
                      </a:endParaRPr>
                    </a:p>
                  </a:txBody>
                  <a:tcPr/>
                </a:tc>
                <a:tc>
                  <a:txBody>
                    <a:bodyPr/>
                    <a:lstStyle/>
                    <a:p>
                      <a:r>
                        <a:rPr lang="en-US" dirty="0">
                          <a:latin typeface="Quattrocento Sans" panose="020B0604020202020204" charset="0"/>
                        </a:rPr>
                        <a:t>Internal correspondence (coworkers) and greater privacy</a:t>
                      </a:r>
                    </a:p>
                    <a:p>
                      <a:r>
                        <a:rPr lang="en-US" dirty="0">
                          <a:latin typeface="Quattrocento Sans" panose="020B0604020202020204" charset="0"/>
                        </a:rPr>
                        <a:t>Limited length but can attach documents</a:t>
                      </a:r>
                      <a:endParaRPr lang="en-GB" dirty="0">
                        <a:latin typeface="Quattrocento Sans" panose="020B0604020202020204" charset="0"/>
                      </a:endParaRPr>
                    </a:p>
                  </a:txBody>
                  <a:tcPr/>
                </a:tc>
                <a:tc>
                  <a:txBody>
                    <a:bodyPr/>
                    <a:lstStyle/>
                    <a:p>
                      <a:r>
                        <a:rPr lang="en-US" dirty="0">
                          <a:latin typeface="Quattrocento Sans" panose="020B0604020202020204" charset="0"/>
                        </a:rPr>
                        <a:t>Time consuming</a:t>
                      </a:r>
                    </a:p>
                    <a:p>
                      <a:r>
                        <a:rPr lang="en-US" dirty="0">
                          <a:latin typeface="Quattrocento Sans" panose="020B0604020202020204" charset="0"/>
                        </a:rPr>
                        <a:t>Less formal  </a:t>
                      </a:r>
                      <a:endParaRPr lang="en-GB" dirty="0">
                        <a:latin typeface="Quattrocento Sans" panose="020B0604020202020204" charset="0"/>
                      </a:endParaRPr>
                    </a:p>
                  </a:txBody>
                  <a:tcPr/>
                </a:tc>
                <a:extLst>
                  <a:ext uri="{0D108BD9-81ED-4DB2-BD59-A6C34878D82A}">
                    <a16:rowId xmlns:a16="http://schemas.microsoft.com/office/drawing/2014/main" val="3665071511"/>
                  </a:ext>
                </a:extLst>
              </a:tr>
            </a:tbl>
          </a:graphicData>
        </a:graphic>
      </p:graphicFrame>
    </p:spTree>
    <p:extLst>
      <p:ext uri="{BB962C8B-B14F-4D97-AF65-F5344CB8AC3E}">
        <p14:creationId xmlns:p14="http://schemas.microsoft.com/office/powerpoint/2010/main" val="740281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8BB95-0AFB-4443-A456-1D71C571AD12}"/>
              </a:ext>
            </a:extLst>
          </p:cNvPr>
          <p:cNvSpPr>
            <a:spLocks noGrp="1"/>
          </p:cNvSpPr>
          <p:nvPr>
            <p:ph type="title"/>
          </p:nvPr>
        </p:nvSpPr>
        <p:spPr/>
        <p:txBody>
          <a:bodyPr/>
          <a:lstStyle/>
          <a:p>
            <a:r>
              <a:rPr lang="en-US" dirty="0"/>
              <a:t>Channels of Communication</a:t>
            </a:r>
            <a:endParaRPr lang="en-GB" dirty="0"/>
          </a:p>
        </p:txBody>
      </p:sp>
      <p:sp>
        <p:nvSpPr>
          <p:cNvPr id="3" name="Slide Number Placeholder 2">
            <a:extLst>
              <a:ext uri="{FF2B5EF4-FFF2-40B4-BE49-F238E27FC236}">
                <a16:creationId xmlns:a16="http://schemas.microsoft.com/office/drawing/2014/main" id="{F7D8603F-5DCB-4ECE-AA68-A1D0F86D40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pic>
        <p:nvPicPr>
          <p:cNvPr id="4" name="Graphic 3" descr="Document with solid fill">
            <a:extLst>
              <a:ext uri="{FF2B5EF4-FFF2-40B4-BE49-F238E27FC236}">
                <a16:creationId xmlns:a16="http://schemas.microsoft.com/office/drawing/2014/main" id="{412D2779-63E8-43AF-B6F7-0700D05005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9331" y="949899"/>
            <a:ext cx="364071" cy="364071"/>
          </a:xfrm>
          <a:prstGeom prst="rect">
            <a:avLst/>
          </a:prstGeom>
        </p:spPr>
      </p:pic>
      <p:graphicFrame>
        <p:nvGraphicFramePr>
          <p:cNvPr id="5" name="Table 5">
            <a:extLst>
              <a:ext uri="{FF2B5EF4-FFF2-40B4-BE49-F238E27FC236}">
                <a16:creationId xmlns:a16="http://schemas.microsoft.com/office/drawing/2014/main" id="{B155141E-608D-43A0-B588-9A1C5F5C2766}"/>
              </a:ext>
            </a:extLst>
          </p:cNvPr>
          <p:cNvGraphicFramePr>
            <a:graphicFrameLocks noGrp="1"/>
          </p:cNvGraphicFramePr>
          <p:nvPr>
            <p:extLst>
              <p:ext uri="{D42A27DB-BD31-4B8C-83A1-F6EECF244321}">
                <p14:modId xmlns:p14="http://schemas.microsoft.com/office/powerpoint/2010/main" val="2712440375"/>
              </p:ext>
            </p:extLst>
          </p:nvPr>
        </p:nvGraphicFramePr>
        <p:xfrm>
          <a:off x="1193402" y="1223568"/>
          <a:ext cx="7425703" cy="3648015"/>
        </p:xfrm>
        <a:graphic>
          <a:graphicData uri="http://schemas.openxmlformats.org/drawingml/2006/table">
            <a:tbl>
              <a:tblPr firstRow="1" bandRow="1">
                <a:tableStyleId>{3C2FFA5D-87B4-456A-9821-1D502468CF0F}</a:tableStyleId>
              </a:tblPr>
              <a:tblGrid>
                <a:gridCol w="2174294">
                  <a:extLst>
                    <a:ext uri="{9D8B030D-6E8A-4147-A177-3AD203B41FA5}">
                      <a16:colId xmlns:a16="http://schemas.microsoft.com/office/drawing/2014/main" val="2035879551"/>
                    </a:ext>
                  </a:extLst>
                </a:gridCol>
                <a:gridCol w="2582507">
                  <a:extLst>
                    <a:ext uri="{9D8B030D-6E8A-4147-A177-3AD203B41FA5}">
                      <a16:colId xmlns:a16="http://schemas.microsoft.com/office/drawing/2014/main" val="2905705282"/>
                    </a:ext>
                  </a:extLst>
                </a:gridCol>
                <a:gridCol w="2668902">
                  <a:extLst>
                    <a:ext uri="{9D8B030D-6E8A-4147-A177-3AD203B41FA5}">
                      <a16:colId xmlns:a16="http://schemas.microsoft.com/office/drawing/2014/main" val="4263810849"/>
                    </a:ext>
                  </a:extLst>
                </a:gridCol>
              </a:tblGrid>
              <a:tr h="505336">
                <a:tc>
                  <a:txBody>
                    <a:bodyPr/>
                    <a:lstStyle/>
                    <a:p>
                      <a:r>
                        <a:rPr lang="en-US" dirty="0">
                          <a:latin typeface="Quattrocento Sans" panose="020B0604020202020204" charset="0"/>
                        </a:rPr>
                        <a:t>Communication Channel</a:t>
                      </a:r>
                      <a:endParaRPr lang="en-GB" dirty="0">
                        <a:latin typeface="Quattrocento Sans" panose="020B0604020202020204" charset="0"/>
                      </a:endParaRPr>
                    </a:p>
                  </a:txBody>
                  <a:tcPr/>
                </a:tc>
                <a:tc>
                  <a:txBody>
                    <a:bodyPr/>
                    <a:lstStyle/>
                    <a:p>
                      <a:r>
                        <a:rPr lang="en-US" dirty="0">
                          <a:latin typeface="Quattrocento Sans" panose="020B0604020202020204" charset="0"/>
                        </a:rPr>
                        <a:t>Benefits </a:t>
                      </a:r>
                      <a:endParaRPr lang="en-GB" dirty="0">
                        <a:latin typeface="Quattrocento Sans" panose="020B0604020202020204" charset="0"/>
                      </a:endParaRPr>
                    </a:p>
                  </a:txBody>
                  <a:tcPr/>
                </a:tc>
                <a:tc>
                  <a:txBody>
                    <a:bodyPr/>
                    <a:lstStyle/>
                    <a:p>
                      <a:r>
                        <a:rPr lang="en-US" dirty="0">
                          <a:latin typeface="Quattrocento Sans" panose="020B0604020202020204" charset="0"/>
                        </a:rPr>
                        <a:t>Challenges</a:t>
                      </a:r>
                      <a:endParaRPr lang="en-GB" dirty="0">
                        <a:latin typeface="Quattrocento Sans" panose="020B0604020202020204" charset="0"/>
                      </a:endParaRPr>
                    </a:p>
                  </a:txBody>
                  <a:tcPr/>
                </a:tc>
                <a:extLst>
                  <a:ext uri="{0D108BD9-81ED-4DB2-BD59-A6C34878D82A}">
                    <a16:rowId xmlns:a16="http://schemas.microsoft.com/office/drawing/2014/main" val="1335805590"/>
                  </a:ext>
                </a:extLst>
              </a:tr>
              <a:tr h="1062944">
                <a:tc>
                  <a:txBody>
                    <a:bodyPr/>
                    <a:lstStyle/>
                    <a:p>
                      <a:r>
                        <a:rPr lang="en-US" dirty="0">
                          <a:latin typeface="Quattrocento Sans" panose="020B0604020202020204" charset="0"/>
                        </a:rPr>
                        <a:t>Reports and Proposals</a:t>
                      </a:r>
                      <a:endParaRPr lang="en-GB" dirty="0">
                        <a:latin typeface="Quattrocento Sans" panose="020B0604020202020204" charset="0"/>
                      </a:endParaRPr>
                    </a:p>
                  </a:txBody>
                  <a:tcPr/>
                </a:tc>
                <a:tc>
                  <a:txBody>
                    <a:bodyPr/>
                    <a:lstStyle/>
                    <a:p>
                      <a:r>
                        <a:rPr lang="en-US" dirty="0">
                          <a:latin typeface="Quattrocento Sans" panose="020B0604020202020204" charset="0"/>
                        </a:rPr>
                        <a:t>Internal and external </a:t>
                      </a:r>
                    </a:p>
                    <a:p>
                      <a:r>
                        <a:rPr lang="en-US" dirty="0">
                          <a:latin typeface="Quattrocento Sans" panose="020B0604020202020204" charset="0"/>
                        </a:rPr>
                        <a:t>Very formal </a:t>
                      </a:r>
                    </a:p>
                    <a:p>
                      <a:r>
                        <a:rPr lang="en-US" dirty="0">
                          <a:latin typeface="Quattrocento Sans" panose="020B0604020202020204" charset="0"/>
                        </a:rPr>
                        <a:t>1 page-100s of pages give detailed information</a:t>
                      </a:r>
                      <a:endParaRPr lang="en-GB" dirty="0">
                        <a:latin typeface="Quattrocento Sans" panose="020B0604020202020204" charset="0"/>
                      </a:endParaRPr>
                    </a:p>
                  </a:txBody>
                  <a:tcPr/>
                </a:tc>
                <a:tc>
                  <a:txBody>
                    <a:bodyPr/>
                    <a:lstStyle/>
                    <a:p>
                      <a:r>
                        <a:rPr lang="en-US" dirty="0">
                          <a:latin typeface="Quattrocento Sans" panose="020B0604020202020204" charset="0"/>
                        </a:rPr>
                        <a:t>Time consuming </a:t>
                      </a:r>
                      <a:endParaRPr lang="en-GB" dirty="0">
                        <a:latin typeface="Quattrocento Sans" panose="020B0604020202020204" charset="0"/>
                      </a:endParaRPr>
                    </a:p>
                  </a:txBody>
                  <a:tcPr/>
                </a:tc>
                <a:extLst>
                  <a:ext uri="{0D108BD9-81ED-4DB2-BD59-A6C34878D82A}">
                    <a16:rowId xmlns:a16="http://schemas.microsoft.com/office/drawing/2014/main" val="1395141861"/>
                  </a:ext>
                </a:extLst>
              </a:tr>
              <a:tr h="921495">
                <a:tc>
                  <a:txBody>
                    <a:bodyPr/>
                    <a:lstStyle/>
                    <a:p>
                      <a:r>
                        <a:rPr lang="en-US" dirty="0">
                          <a:latin typeface="Quattrocento Sans" panose="020B0604020202020204" charset="0"/>
                        </a:rPr>
                        <a:t>Brochures and fliers </a:t>
                      </a:r>
                      <a:endParaRPr lang="en-GB" dirty="0">
                        <a:latin typeface="Quattrocento Sans" panose="020B0604020202020204" charset="0"/>
                      </a:endParaRPr>
                    </a:p>
                  </a:txBody>
                  <a:tcPr/>
                </a:tc>
                <a:tc>
                  <a:txBody>
                    <a:bodyPr/>
                    <a:lstStyle/>
                    <a:p>
                      <a:r>
                        <a:rPr lang="en-US" dirty="0">
                          <a:latin typeface="Quattrocento Sans" panose="020B0604020202020204" charset="0"/>
                        </a:rPr>
                        <a:t>Informational and promotional communication to large audiences </a:t>
                      </a:r>
                    </a:p>
                  </a:txBody>
                  <a:tcPr/>
                </a:tc>
                <a:tc>
                  <a:txBody>
                    <a:bodyPr/>
                    <a:lstStyle/>
                    <a:p>
                      <a:r>
                        <a:rPr lang="en-US" dirty="0">
                          <a:latin typeface="Quattrocento Sans" panose="020B0604020202020204" charset="0"/>
                        </a:rPr>
                        <a:t>Limited size: brochure 6 panels on back and front</a:t>
                      </a:r>
                      <a:r>
                        <a:rPr lang="en-GB" dirty="0">
                          <a:latin typeface="Quattrocento Sans" panose="020B0604020202020204" charset="0"/>
                        </a:rPr>
                        <a:t>; fliers one page long</a:t>
                      </a:r>
                    </a:p>
                  </a:txBody>
                  <a:tcPr/>
                </a:tc>
                <a:extLst>
                  <a:ext uri="{0D108BD9-81ED-4DB2-BD59-A6C34878D82A}">
                    <a16:rowId xmlns:a16="http://schemas.microsoft.com/office/drawing/2014/main" val="2157435281"/>
                  </a:ext>
                </a:extLst>
              </a:tr>
              <a:tr h="1129575">
                <a:tc>
                  <a:txBody>
                    <a:bodyPr/>
                    <a:lstStyle/>
                    <a:p>
                      <a:r>
                        <a:rPr lang="en-US" dirty="0">
                          <a:latin typeface="Quattrocento Sans" panose="020B0604020202020204" charset="0"/>
                        </a:rPr>
                        <a:t>Web sites and blogs </a:t>
                      </a:r>
                      <a:endParaRPr lang="en-GB" dirty="0">
                        <a:latin typeface="Quattrocento Sans" panose="020B0604020202020204" charset="0"/>
                      </a:endParaRPr>
                    </a:p>
                  </a:txBody>
                  <a:tcPr/>
                </a:tc>
                <a:tc>
                  <a:txBody>
                    <a:bodyPr/>
                    <a:lstStyle/>
                    <a:p>
                      <a:r>
                        <a:rPr lang="en-US" dirty="0">
                          <a:latin typeface="Quattrocento Sans" panose="020B0604020202020204" charset="0"/>
                        </a:rPr>
                        <a:t>Informal and public communication in unlimited size</a:t>
                      </a:r>
                    </a:p>
                    <a:p>
                      <a:r>
                        <a:rPr lang="en-US" dirty="0">
                          <a:latin typeface="Quattrocento Sans" panose="020B0604020202020204" charset="0"/>
                        </a:rPr>
                        <a:t>Can be updated and include links to sites, animations etc.</a:t>
                      </a:r>
                      <a:endParaRPr lang="en-GB" dirty="0">
                        <a:latin typeface="Quattrocento Sans" panose="020B0604020202020204" charset="0"/>
                      </a:endParaRPr>
                    </a:p>
                  </a:txBody>
                  <a:tcPr/>
                </a:tc>
                <a:tc>
                  <a:txBody>
                    <a:bodyPr/>
                    <a:lstStyle/>
                    <a:p>
                      <a:r>
                        <a:rPr lang="en-US" dirty="0">
                          <a:latin typeface="Quattrocento Sans" panose="020B0604020202020204" charset="0"/>
                        </a:rPr>
                        <a:t>Access to internet</a:t>
                      </a:r>
                    </a:p>
                    <a:p>
                      <a:r>
                        <a:rPr lang="en-US" dirty="0">
                          <a:latin typeface="Quattrocento Sans" panose="020B0604020202020204" charset="0"/>
                        </a:rPr>
                        <a:t>Can reveal sensitive information</a:t>
                      </a:r>
                      <a:endParaRPr lang="en-GB" dirty="0">
                        <a:latin typeface="Quattrocento Sans" panose="020B0604020202020204" charset="0"/>
                      </a:endParaRPr>
                    </a:p>
                  </a:txBody>
                  <a:tcPr/>
                </a:tc>
                <a:extLst>
                  <a:ext uri="{0D108BD9-81ED-4DB2-BD59-A6C34878D82A}">
                    <a16:rowId xmlns:a16="http://schemas.microsoft.com/office/drawing/2014/main" val="3665071511"/>
                  </a:ext>
                </a:extLst>
              </a:tr>
            </a:tbl>
          </a:graphicData>
        </a:graphic>
      </p:graphicFrame>
    </p:spTree>
    <p:extLst>
      <p:ext uri="{BB962C8B-B14F-4D97-AF65-F5344CB8AC3E}">
        <p14:creationId xmlns:p14="http://schemas.microsoft.com/office/powerpoint/2010/main" val="2000249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8BB95-0AFB-4443-A456-1D71C571AD12}"/>
              </a:ext>
            </a:extLst>
          </p:cNvPr>
          <p:cNvSpPr>
            <a:spLocks noGrp="1"/>
          </p:cNvSpPr>
          <p:nvPr>
            <p:ph type="title"/>
          </p:nvPr>
        </p:nvSpPr>
        <p:spPr/>
        <p:txBody>
          <a:bodyPr/>
          <a:lstStyle/>
          <a:p>
            <a:r>
              <a:rPr lang="en-US" dirty="0"/>
              <a:t>Channels of Communication</a:t>
            </a:r>
            <a:endParaRPr lang="en-GB" dirty="0"/>
          </a:p>
        </p:txBody>
      </p:sp>
      <p:sp>
        <p:nvSpPr>
          <p:cNvPr id="3" name="Slide Number Placeholder 2">
            <a:extLst>
              <a:ext uri="{FF2B5EF4-FFF2-40B4-BE49-F238E27FC236}">
                <a16:creationId xmlns:a16="http://schemas.microsoft.com/office/drawing/2014/main" id="{F7D8603F-5DCB-4ECE-AA68-A1D0F86D40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pic>
        <p:nvPicPr>
          <p:cNvPr id="4" name="Graphic 3" descr="Document with solid fill">
            <a:extLst>
              <a:ext uri="{FF2B5EF4-FFF2-40B4-BE49-F238E27FC236}">
                <a16:creationId xmlns:a16="http://schemas.microsoft.com/office/drawing/2014/main" id="{412D2779-63E8-43AF-B6F7-0700D05005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9331" y="949899"/>
            <a:ext cx="364071" cy="364071"/>
          </a:xfrm>
          <a:prstGeom prst="rect">
            <a:avLst/>
          </a:prstGeom>
        </p:spPr>
      </p:pic>
      <p:graphicFrame>
        <p:nvGraphicFramePr>
          <p:cNvPr id="5" name="Table 5">
            <a:extLst>
              <a:ext uri="{FF2B5EF4-FFF2-40B4-BE49-F238E27FC236}">
                <a16:creationId xmlns:a16="http://schemas.microsoft.com/office/drawing/2014/main" id="{B155141E-608D-43A0-B588-9A1C5F5C2766}"/>
              </a:ext>
            </a:extLst>
          </p:cNvPr>
          <p:cNvGraphicFramePr>
            <a:graphicFrameLocks noGrp="1"/>
          </p:cNvGraphicFramePr>
          <p:nvPr>
            <p:extLst>
              <p:ext uri="{D42A27DB-BD31-4B8C-83A1-F6EECF244321}">
                <p14:modId xmlns:p14="http://schemas.microsoft.com/office/powerpoint/2010/main" val="2943066793"/>
              </p:ext>
            </p:extLst>
          </p:nvPr>
        </p:nvGraphicFramePr>
        <p:xfrm>
          <a:off x="1193402" y="1223568"/>
          <a:ext cx="7425703" cy="3396846"/>
        </p:xfrm>
        <a:graphic>
          <a:graphicData uri="http://schemas.openxmlformats.org/drawingml/2006/table">
            <a:tbl>
              <a:tblPr firstRow="1" bandRow="1">
                <a:tableStyleId>{3C2FFA5D-87B4-456A-9821-1D502468CF0F}</a:tableStyleId>
              </a:tblPr>
              <a:tblGrid>
                <a:gridCol w="2174294">
                  <a:extLst>
                    <a:ext uri="{9D8B030D-6E8A-4147-A177-3AD203B41FA5}">
                      <a16:colId xmlns:a16="http://schemas.microsoft.com/office/drawing/2014/main" val="2035879551"/>
                    </a:ext>
                  </a:extLst>
                </a:gridCol>
                <a:gridCol w="2582507">
                  <a:extLst>
                    <a:ext uri="{9D8B030D-6E8A-4147-A177-3AD203B41FA5}">
                      <a16:colId xmlns:a16="http://schemas.microsoft.com/office/drawing/2014/main" val="2905705282"/>
                    </a:ext>
                  </a:extLst>
                </a:gridCol>
                <a:gridCol w="2668902">
                  <a:extLst>
                    <a:ext uri="{9D8B030D-6E8A-4147-A177-3AD203B41FA5}">
                      <a16:colId xmlns:a16="http://schemas.microsoft.com/office/drawing/2014/main" val="4263810849"/>
                    </a:ext>
                  </a:extLst>
                </a:gridCol>
              </a:tblGrid>
              <a:tr h="505336">
                <a:tc>
                  <a:txBody>
                    <a:bodyPr/>
                    <a:lstStyle/>
                    <a:p>
                      <a:r>
                        <a:rPr lang="en-US" dirty="0">
                          <a:latin typeface="Quattrocento Sans" panose="020B0604020202020204" charset="0"/>
                        </a:rPr>
                        <a:t>Communication Channel</a:t>
                      </a:r>
                      <a:endParaRPr lang="en-GB" dirty="0">
                        <a:latin typeface="Quattrocento Sans" panose="020B0604020202020204" charset="0"/>
                      </a:endParaRPr>
                    </a:p>
                  </a:txBody>
                  <a:tcPr/>
                </a:tc>
                <a:tc>
                  <a:txBody>
                    <a:bodyPr/>
                    <a:lstStyle/>
                    <a:p>
                      <a:r>
                        <a:rPr lang="en-US" dirty="0">
                          <a:latin typeface="Quattrocento Sans" panose="020B0604020202020204" charset="0"/>
                        </a:rPr>
                        <a:t>Benefits </a:t>
                      </a:r>
                      <a:endParaRPr lang="en-GB" dirty="0">
                        <a:latin typeface="Quattrocento Sans" panose="020B0604020202020204" charset="0"/>
                      </a:endParaRPr>
                    </a:p>
                  </a:txBody>
                  <a:tcPr/>
                </a:tc>
                <a:tc>
                  <a:txBody>
                    <a:bodyPr/>
                    <a:lstStyle/>
                    <a:p>
                      <a:r>
                        <a:rPr lang="en-US" dirty="0">
                          <a:latin typeface="Quattrocento Sans" panose="020B0604020202020204" charset="0"/>
                        </a:rPr>
                        <a:t>Challenges</a:t>
                      </a:r>
                      <a:endParaRPr lang="en-GB" dirty="0">
                        <a:latin typeface="Quattrocento Sans" panose="020B0604020202020204" charset="0"/>
                      </a:endParaRPr>
                    </a:p>
                  </a:txBody>
                  <a:tcPr/>
                </a:tc>
                <a:extLst>
                  <a:ext uri="{0D108BD9-81ED-4DB2-BD59-A6C34878D82A}">
                    <a16:rowId xmlns:a16="http://schemas.microsoft.com/office/drawing/2014/main" val="1335805590"/>
                  </a:ext>
                </a:extLst>
              </a:tr>
              <a:tr h="817055">
                <a:tc>
                  <a:txBody>
                    <a:bodyPr/>
                    <a:lstStyle/>
                    <a:p>
                      <a:r>
                        <a:rPr lang="en-US" dirty="0">
                          <a:latin typeface="Quattrocento Sans" panose="020B0604020202020204" charset="0"/>
                        </a:rPr>
                        <a:t>Oral presentations</a:t>
                      </a:r>
                      <a:endParaRPr lang="en-GB" dirty="0">
                        <a:latin typeface="Quattrocento Sans" panose="020B0604020202020204" charset="0"/>
                      </a:endParaRPr>
                    </a:p>
                  </a:txBody>
                  <a:tcPr/>
                </a:tc>
                <a:tc>
                  <a:txBody>
                    <a:bodyPr/>
                    <a:lstStyle/>
                    <a:p>
                      <a:r>
                        <a:rPr lang="en-US" dirty="0">
                          <a:latin typeface="Quattrocento Sans" panose="020B0604020202020204" charset="0"/>
                        </a:rPr>
                        <a:t>Formal and informal </a:t>
                      </a:r>
                    </a:p>
                    <a:p>
                      <a:r>
                        <a:rPr lang="en-US" dirty="0">
                          <a:latin typeface="Quattrocento Sans" panose="020B0604020202020204" charset="0"/>
                        </a:rPr>
                        <a:t>Direct audience interaction</a:t>
                      </a:r>
                      <a:endParaRPr lang="en-GB" dirty="0">
                        <a:latin typeface="Quattrocento Sans" panose="020B0604020202020204" charset="0"/>
                      </a:endParaRPr>
                    </a:p>
                  </a:txBody>
                  <a:tcPr/>
                </a:tc>
                <a:tc>
                  <a:txBody>
                    <a:bodyPr/>
                    <a:lstStyle/>
                    <a:p>
                      <a:r>
                        <a:rPr lang="en-US" dirty="0">
                          <a:latin typeface="Quattrocento Sans" panose="020B0604020202020204" charset="0"/>
                        </a:rPr>
                        <a:t>Communication inhibitions</a:t>
                      </a:r>
                    </a:p>
                    <a:p>
                      <a:r>
                        <a:rPr lang="en-US" dirty="0">
                          <a:latin typeface="Quattrocento Sans" panose="020B0604020202020204" charset="0"/>
                        </a:rPr>
                        <a:t>Audience can be poor listeners </a:t>
                      </a:r>
                      <a:endParaRPr lang="en-GB" dirty="0">
                        <a:latin typeface="Quattrocento Sans" panose="020B0604020202020204" charset="0"/>
                      </a:endParaRPr>
                    </a:p>
                  </a:txBody>
                  <a:tcPr/>
                </a:tc>
                <a:extLst>
                  <a:ext uri="{0D108BD9-81ED-4DB2-BD59-A6C34878D82A}">
                    <a16:rowId xmlns:a16="http://schemas.microsoft.com/office/drawing/2014/main" val="1395141861"/>
                  </a:ext>
                </a:extLst>
              </a:tr>
              <a:tr h="921495">
                <a:tc>
                  <a:txBody>
                    <a:bodyPr/>
                    <a:lstStyle/>
                    <a:p>
                      <a:r>
                        <a:rPr lang="en-US" dirty="0">
                          <a:latin typeface="Quattrocento Sans" panose="020B0604020202020204" charset="0"/>
                        </a:rPr>
                        <a:t>Social Media (Twitter, Facebook and YouTube)</a:t>
                      </a:r>
                      <a:endParaRPr lang="en-GB" dirty="0">
                        <a:latin typeface="Quattrocento Sans" panose="020B0604020202020204" charset="0"/>
                      </a:endParaRPr>
                    </a:p>
                  </a:txBody>
                  <a:tcPr/>
                </a:tc>
                <a:tc>
                  <a:txBody>
                    <a:bodyPr/>
                    <a:lstStyle/>
                    <a:p>
                      <a:r>
                        <a:rPr lang="en-US" dirty="0">
                          <a:latin typeface="Quattrocento Sans" panose="020B0604020202020204" charset="0"/>
                        </a:rPr>
                        <a:t>Rapid communication with people </a:t>
                      </a:r>
                    </a:p>
                    <a:p>
                      <a:r>
                        <a:rPr lang="en-US" dirty="0">
                          <a:latin typeface="Quattrocento Sans" panose="020B0604020202020204" charset="0"/>
                        </a:rPr>
                        <a:t>Friendly, informal manner of communication</a:t>
                      </a:r>
                    </a:p>
                  </a:txBody>
                  <a:tcPr/>
                </a:tc>
                <a:tc>
                  <a:txBody>
                    <a:bodyPr/>
                    <a:lstStyle/>
                    <a:p>
                      <a:r>
                        <a:rPr lang="en-US" dirty="0">
                          <a:latin typeface="Quattrocento Sans" panose="020B0604020202020204" charset="0"/>
                        </a:rPr>
                        <a:t>Poses confidentiality issues </a:t>
                      </a:r>
                    </a:p>
                    <a:p>
                      <a:r>
                        <a:rPr lang="en-US" dirty="0">
                          <a:latin typeface="Quattrocento Sans" panose="020B0604020202020204" charset="0"/>
                        </a:rPr>
                        <a:t>Time consuming on work </a:t>
                      </a:r>
                      <a:endParaRPr lang="en-GB" dirty="0">
                        <a:latin typeface="Quattrocento Sans" panose="020B0604020202020204" charset="0"/>
                      </a:endParaRPr>
                    </a:p>
                  </a:txBody>
                  <a:tcPr/>
                </a:tc>
                <a:extLst>
                  <a:ext uri="{0D108BD9-81ED-4DB2-BD59-A6C34878D82A}">
                    <a16:rowId xmlns:a16="http://schemas.microsoft.com/office/drawing/2014/main" val="2157435281"/>
                  </a:ext>
                </a:extLst>
              </a:tr>
              <a:tr h="1129575">
                <a:tc>
                  <a:txBody>
                    <a:bodyPr/>
                    <a:lstStyle/>
                    <a:p>
                      <a:r>
                        <a:rPr lang="en-US" dirty="0">
                          <a:latin typeface="Quattrocento Sans" panose="020B0604020202020204" charset="0"/>
                        </a:rPr>
                        <a:t>Videos </a:t>
                      </a:r>
                      <a:endParaRPr lang="en-GB" dirty="0">
                        <a:latin typeface="Quattrocento Sans" panose="020B0604020202020204" charset="0"/>
                      </a:endParaRPr>
                    </a:p>
                  </a:txBody>
                  <a:tcPr/>
                </a:tc>
                <a:tc>
                  <a:txBody>
                    <a:bodyPr/>
                    <a:lstStyle/>
                    <a:p>
                      <a:r>
                        <a:rPr lang="en-US" dirty="0">
                          <a:latin typeface="Quattrocento Sans" panose="020B0604020202020204" charset="0"/>
                        </a:rPr>
                        <a:t>Avoid language barriers </a:t>
                      </a:r>
                    </a:p>
                    <a:p>
                      <a:r>
                        <a:rPr lang="en-US" dirty="0">
                          <a:latin typeface="Quattrocento Sans" panose="020B0604020202020204" charset="0"/>
                        </a:rPr>
                        <a:t>Clear actions for people to follow </a:t>
                      </a:r>
                    </a:p>
                    <a:p>
                      <a:r>
                        <a:rPr lang="en-US" dirty="0">
                          <a:latin typeface="Quattrocento Sans" panose="020B0604020202020204" charset="0"/>
                        </a:rPr>
                        <a:t>Can be entertaining</a:t>
                      </a:r>
                      <a:endParaRPr lang="en-GB" dirty="0">
                        <a:latin typeface="Quattrocento Sans" panose="020B0604020202020204" charset="0"/>
                      </a:endParaRPr>
                    </a:p>
                  </a:txBody>
                  <a:tcPr/>
                </a:tc>
                <a:tc>
                  <a:txBody>
                    <a:bodyPr/>
                    <a:lstStyle/>
                    <a:p>
                      <a:r>
                        <a:rPr lang="en-US" dirty="0">
                          <a:latin typeface="Quattrocento Sans" panose="020B0604020202020204" charset="0"/>
                        </a:rPr>
                        <a:t>A precise script and directions for video are challenging, time consuming and expensive.</a:t>
                      </a:r>
                      <a:endParaRPr lang="en-GB" dirty="0">
                        <a:latin typeface="Quattrocento Sans" panose="020B0604020202020204" charset="0"/>
                      </a:endParaRPr>
                    </a:p>
                  </a:txBody>
                  <a:tcPr/>
                </a:tc>
                <a:extLst>
                  <a:ext uri="{0D108BD9-81ED-4DB2-BD59-A6C34878D82A}">
                    <a16:rowId xmlns:a16="http://schemas.microsoft.com/office/drawing/2014/main" val="3665071511"/>
                  </a:ext>
                </a:extLst>
              </a:tr>
            </a:tbl>
          </a:graphicData>
        </a:graphic>
      </p:graphicFrame>
    </p:spTree>
    <p:extLst>
      <p:ext uri="{BB962C8B-B14F-4D97-AF65-F5344CB8AC3E}">
        <p14:creationId xmlns:p14="http://schemas.microsoft.com/office/powerpoint/2010/main" val="3559893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BA326-9F90-4E09-85A4-2705978FBEFA}"/>
              </a:ext>
            </a:extLst>
          </p:cNvPr>
          <p:cNvSpPr>
            <a:spLocks noGrp="1"/>
          </p:cNvSpPr>
          <p:nvPr>
            <p:ph type="title"/>
          </p:nvPr>
        </p:nvSpPr>
        <p:spPr/>
        <p:txBody>
          <a:bodyPr/>
          <a:lstStyle/>
          <a:p>
            <a:r>
              <a:rPr lang="en-US" dirty="0"/>
              <a:t>Prewriting </a:t>
            </a:r>
            <a:endParaRPr lang="en-GB" dirty="0"/>
          </a:p>
        </p:txBody>
      </p:sp>
      <p:sp>
        <p:nvSpPr>
          <p:cNvPr id="3" name="Slide Number Placeholder 2">
            <a:extLst>
              <a:ext uri="{FF2B5EF4-FFF2-40B4-BE49-F238E27FC236}">
                <a16:creationId xmlns:a16="http://schemas.microsoft.com/office/drawing/2014/main" id="{489D15DE-87D3-4756-898D-C540859764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
        <p:nvSpPr>
          <p:cNvPr id="4" name="Rectangle: Rounded Corners 3">
            <a:extLst>
              <a:ext uri="{FF2B5EF4-FFF2-40B4-BE49-F238E27FC236}">
                <a16:creationId xmlns:a16="http://schemas.microsoft.com/office/drawing/2014/main" id="{C529FC5D-1898-400E-9911-C5C160484DF3}"/>
              </a:ext>
            </a:extLst>
          </p:cNvPr>
          <p:cNvSpPr/>
          <p:nvPr/>
        </p:nvSpPr>
        <p:spPr>
          <a:xfrm>
            <a:off x="729983" y="1644383"/>
            <a:ext cx="2574151" cy="435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Both internal or external</a:t>
            </a:r>
            <a:endParaRPr lang="en-GB" dirty="0"/>
          </a:p>
        </p:txBody>
      </p:sp>
      <p:sp>
        <p:nvSpPr>
          <p:cNvPr id="5" name="Rectangle: Rounded Corners 4">
            <a:extLst>
              <a:ext uri="{FF2B5EF4-FFF2-40B4-BE49-F238E27FC236}">
                <a16:creationId xmlns:a16="http://schemas.microsoft.com/office/drawing/2014/main" id="{4322E859-2142-4569-BE9C-C6E0ECCF5E5E}"/>
              </a:ext>
            </a:extLst>
          </p:cNvPr>
          <p:cNvSpPr/>
          <p:nvPr/>
        </p:nvSpPr>
        <p:spPr>
          <a:xfrm>
            <a:off x="729983" y="2353950"/>
            <a:ext cx="2574151" cy="435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inform, instruct or persuade and build trust</a:t>
            </a:r>
            <a:endParaRPr lang="en-GB" dirty="0"/>
          </a:p>
        </p:txBody>
      </p:sp>
      <p:sp>
        <p:nvSpPr>
          <p:cNvPr id="6" name="Rectangle: Rounded Corners 5">
            <a:extLst>
              <a:ext uri="{FF2B5EF4-FFF2-40B4-BE49-F238E27FC236}">
                <a16:creationId xmlns:a16="http://schemas.microsoft.com/office/drawing/2014/main" id="{1A62EADE-3FB4-40AE-B2FF-8D5433D1E967}"/>
              </a:ext>
            </a:extLst>
          </p:cNvPr>
          <p:cNvSpPr/>
          <p:nvPr/>
        </p:nvSpPr>
        <p:spPr>
          <a:xfrm>
            <a:off x="746299" y="3063516"/>
            <a:ext cx="2574151" cy="6862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Choosing communication channel according to audience and purpose</a:t>
            </a:r>
            <a:endParaRPr lang="en-GB" dirty="0"/>
          </a:p>
        </p:txBody>
      </p:sp>
      <p:sp>
        <p:nvSpPr>
          <p:cNvPr id="7" name="Rectangle: Rounded Corners 6">
            <a:extLst>
              <a:ext uri="{FF2B5EF4-FFF2-40B4-BE49-F238E27FC236}">
                <a16:creationId xmlns:a16="http://schemas.microsoft.com/office/drawing/2014/main" id="{A79908BB-0363-408A-A59E-65B428B526FA}"/>
              </a:ext>
            </a:extLst>
          </p:cNvPr>
          <p:cNvSpPr/>
          <p:nvPr/>
        </p:nvSpPr>
        <p:spPr>
          <a:xfrm>
            <a:off x="746299" y="4023773"/>
            <a:ext cx="2574151" cy="435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Gathering data </a:t>
            </a:r>
            <a:endParaRPr lang="en-GB" dirty="0"/>
          </a:p>
        </p:txBody>
      </p:sp>
      <p:pic>
        <p:nvPicPr>
          <p:cNvPr id="8" name="Graphic 7" descr="Document with solid fill">
            <a:extLst>
              <a:ext uri="{FF2B5EF4-FFF2-40B4-BE49-F238E27FC236}">
                <a16:creationId xmlns:a16="http://schemas.microsoft.com/office/drawing/2014/main" id="{779D3BE5-4718-4D3E-91A8-95FB8EFB8C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9331" y="949899"/>
            <a:ext cx="364071" cy="364071"/>
          </a:xfrm>
          <a:prstGeom prst="rect">
            <a:avLst/>
          </a:prstGeom>
        </p:spPr>
      </p:pic>
      <p:sp>
        <p:nvSpPr>
          <p:cNvPr id="9" name="Footer Placeholder 6">
            <a:extLst>
              <a:ext uri="{FF2B5EF4-FFF2-40B4-BE49-F238E27FC236}">
                <a16:creationId xmlns:a16="http://schemas.microsoft.com/office/drawing/2014/main" id="{13AF1F34-29CE-4C33-8AC2-F3747F22A808}"/>
              </a:ext>
            </a:extLst>
          </p:cNvPr>
          <p:cNvSpPr txBox="1">
            <a:spLocks/>
          </p:cNvSpPr>
          <p:nvPr/>
        </p:nvSpPr>
        <p:spPr>
          <a:xfrm>
            <a:off x="838201" y="6356350"/>
            <a:ext cx="7315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FAST NUCES - Technical and Business Writing - Ms. Aniqa Jahangeer</a:t>
            </a:r>
          </a:p>
        </p:txBody>
      </p:sp>
      <p:pic>
        <p:nvPicPr>
          <p:cNvPr id="11" name="Picture 10" descr="Yellow pencils on a red background">
            <a:extLst>
              <a:ext uri="{FF2B5EF4-FFF2-40B4-BE49-F238E27FC236}">
                <a16:creationId xmlns:a16="http://schemas.microsoft.com/office/drawing/2014/main" id="{6D44C7C4-A939-44C5-87B5-FCD4BE9C24DC}"/>
              </a:ext>
            </a:extLst>
          </p:cNvPr>
          <p:cNvPicPr>
            <a:picLocks noChangeAspect="1"/>
          </p:cNvPicPr>
          <p:nvPr/>
        </p:nvPicPr>
        <p:blipFill>
          <a:blip r:embed="rId4">
            <a:duotone>
              <a:schemeClr val="accent1">
                <a:shade val="45000"/>
                <a:satMod val="135000"/>
              </a:schemeClr>
              <a:prstClr val="white"/>
            </a:duotone>
          </a:blip>
          <a:stretch>
            <a:fillRect/>
          </a:stretch>
        </p:blipFill>
        <p:spPr>
          <a:xfrm>
            <a:off x="3108040" y="792120"/>
            <a:ext cx="652604" cy="435600"/>
          </a:xfrm>
          <a:prstGeom prst="rect">
            <a:avLst/>
          </a:prstGeom>
        </p:spPr>
      </p:pic>
      <p:pic>
        <p:nvPicPr>
          <p:cNvPr id="13" name="Picture 12" descr="Adhesive notes on glass wall">
            <a:extLst>
              <a:ext uri="{FF2B5EF4-FFF2-40B4-BE49-F238E27FC236}">
                <a16:creationId xmlns:a16="http://schemas.microsoft.com/office/drawing/2014/main" id="{5EC38B5D-1783-4247-AC8F-8B27F77C45C4}"/>
              </a:ext>
            </a:extLst>
          </p:cNvPr>
          <p:cNvPicPr>
            <a:picLocks noChangeAspect="1"/>
          </p:cNvPicPr>
          <p:nvPr/>
        </p:nvPicPr>
        <p:blipFill>
          <a:blip r:embed="rId5"/>
          <a:stretch>
            <a:fillRect/>
          </a:stretch>
        </p:blipFill>
        <p:spPr>
          <a:xfrm>
            <a:off x="4423873" y="1644383"/>
            <a:ext cx="3954401" cy="2635624"/>
          </a:xfrm>
          <a:prstGeom prst="rect">
            <a:avLst/>
          </a:prstGeom>
        </p:spPr>
      </p:pic>
    </p:spTree>
    <p:extLst>
      <p:ext uri="{BB962C8B-B14F-4D97-AF65-F5344CB8AC3E}">
        <p14:creationId xmlns:p14="http://schemas.microsoft.com/office/powerpoint/2010/main" val="3591752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F39BA-76EC-47F2-B303-A01FDFFAFDD8}"/>
              </a:ext>
            </a:extLst>
          </p:cNvPr>
          <p:cNvSpPr>
            <a:spLocks noGrp="1"/>
          </p:cNvSpPr>
          <p:nvPr>
            <p:ph type="title"/>
          </p:nvPr>
        </p:nvSpPr>
        <p:spPr/>
        <p:txBody>
          <a:bodyPr/>
          <a:lstStyle/>
          <a:p>
            <a:r>
              <a:rPr lang="en-US" dirty="0"/>
              <a:t>Writing </a:t>
            </a:r>
            <a:endParaRPr lang="en-GB" dirty="0"/>
          </a:p>
        </p:txBody>
      </p:sp>
      <p:sp>
        <p:nvSpPr>
          <p:cNvPr id="3" name="Slide Number Placeholder 2">
            <a:extLst>
              <a:ext uri="{FF2B5EF4-FFF2-40B4-BE49-F238E27FC236}">
                <a16:creationId xmlns:a16="http://schemas.microsoft.com/office/drawing/2014/main" id="{DD45531E-8830-4A63-BB4C-280DDA821B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pic>
        <p:nvPicPr>
          <p:cNvPr id="4" name="Graphic 3" descr="Document with solid fill">
            <a:extLst>
              <a:ext uri="{FF2B5EF4-FFF2-40B4-BE49-F238E27FC236}">
                <a16:creationId xmlns:a16="http://schemas.microsoft.com/office/drawing/2014/main" id="{372C0695-154A-4322-83A8-6B452B6FF6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9331" y="949899"/>
            <a:ext cx="364071" cy="364071"/>
          </a:xfrm>
          <a:prstGeom prst="rect">
            <a:avLst/>
          </a:prstGeom>
        </p:spPr>
      </p:pic>
      <p:sp>
        <p:nvSpPr>
          <p:cNvPr id="5" name="Rectangle: Rounded Corners 4">
            <a:extLst>
              <a:ext uri="{FF2B5EF4-FFF2-40B4-BE49-F238E27FC236}">
                <a16:creationId xmlns:a16="http://schemas.microsoft.com/office/drawing/2014/main" id="{F68A557D-5EE0-40BA-BD13-745DA1DF352E}"/>
              </a:ext>
            </a:extLst>
          </p:cNvPr>
          <p:cNvSpPr/>
          <p:nvPr/>
        </p:nvSpPr>
        <p:spPr>
          <a:xfrm>
            <a:off x="2689411" y="1313970"/>
            <a:ext cx="3557708" cy="53801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Quattrocento Sans" panose="020B0604020202020204" charset="0"/>
              </a:rPr>
              <a:t>Helps draft your writing in logical sequence </a:t>
            </a:r>
            <a:endParaRPr lang="en-GB" dirty="0">
              <a:latin typeface="Quattrocento Sans" panose="020B0604020202020204" charset="0"/>
            </a:endParaRPr>
          </a:p>
        </p:txBody>
      </p:sp>
      <p:sp>
        <p:nvSpPr>
          <p:cNvPr id="6" name="Rectangle: Rounded Corners 5">
            <a:extLst>
              <a:ext uri="{FF2B5EF4-FFF2-40B4-BE49-F238E27FC236}">
                <a16:creationId xmlns:a16="http://schemas.microsoft.com/office/drawing/2014/main" id="{283FA237-79AB-4A50-956F-6BDAF02FA4FD}"/>
              </a:ext>
            </a:extLst>
          </p:cNvPr>
          <p:cNvSpPr/>
          <p:nvPr/>
        </p:nvSpPr>
        <p:spPr>
          <a:xfrm>
            <a:off x="1131519" y="2329578"/>
            <a:ext cx="1498387" cy="53801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Quattrocento Sans" panose="020B0604020202020204" charset="0"/>
              </a:rPr>
              <a:t>Organization</a:t>
            </a:r>
            <a:endParaRPr lang="en-GB" dirty="0">
              <a:latin typeface="Quattrocento Sans" panose="020B0604020202020204" charset="0"/>
            </a:endParaRPr>
          </a:p>
        </p:txBody>
      </p:sp>
      <p:sp>
        <p:nvSpPr>
          <p:cNvPr id="7" name="Rectangle: Rounded Corners 6">
            <a:extLst>
              <a:ext uri="{FF2B5EF4-FFF2-40B4-BE49-F238E27FC236}">
                <a16:creationId xmlns:a16="http://schemas.microsoft.com/office/drawing/2014/main" id="{BE315829-F14F-4C16-B1F6-55C76169A136}"/>
              </a:ext>
            </a:extLst>
          </p:cNvPr>
          <p:cNvSpPr/>
          <p:nvPr/>
        </p:nvSpPr>
        <p:spPr>
          <a:xfrm>
            <a:off x="247854" y="3482374"/>
            <a:ext cx="3557707" cy="690056"/>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Quattrocento Sans" panose="020B0604020202020204" charset="0"/>
              </a:rPr>
              <a:t>Organizational methods are not mutually exclusive and can be used simultaneously </a:t>
            </a:r>
            <a:endParaRPr lang="en-GB" dirty="0">
              <a:latin typeface="Quattrocento Sans" panose="020B0604020202020204" charset="0"/>
            </a:endParaRPr>
          </a:p>
        </p:txBody>
      </p:sp>
      <p:sp>
        <p:nvSpPr>
          <p:cNvPr id="8" name="Arrow: Right 7">
            <a:extLst>
              <a:ext uri="{FF2B5EF4-FFF2-40B4-BE49-F238E27FC236}">
                <a16:creationId xmlns:a16="http://schemas.microsoft.com/office/drawing/2014/main" id="{631DA440-A64E-4CBA-A8A5-287FB6DDA228}"/>
              </a:ext>
            </a:extLst>
          </p:cNvPr>
          <p:cNvSpPr/>
          <p:nvPr/>
        </p:nvSpPr>
        <p:spPr>
          <a:xfrm rot="5400000">
            <a:off x="1660428" y="3093878"/>
            <a:ext cx="355631" cy="1954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Right 9">
            <a:extLst>
              <a:ext uri="{FF2B5EF4-FFF2-40B4-BE49-F238E27FC236}">
                <a16:creationId xmlns:a16="http://schemas.microsoft.com/office/drawing/2014/main" id="{C2ECC4D8-D241-4153-B9DE-F93032835965}"/>
              </a:ext>
            </a:extLst>
          </p:cNvPr>
          <p:cNvSpPr/>
          <p:nvPr/>
        </p:nvSpPr>
        <p:spPr>
          <a:xfrm rot="5400000">
            <a:off x="6761345" y="3093878"/>
            <a:ext cx="355631" cy="1954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121E7DAA-A527-48F0-A0D1-93EDEB558A16}"/>
              </a:ext>
            </a:extLst>
          </p:cNvPr>
          <p:cNvSpPr/>
          <p:nvPr/>
        </p:nvSpPr>
        <p:spPr>
          <a:xfrm>
            <a:off x="6189968" y="2302745"/>
            <a:ext cx="1498387" cy="53801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Quattrocento Sans" panose="020B0604020202020204" charset="0"/>
              </a:rPr>
              <a:t>Formatting </a:t>
            </a:r>
            <a:endParaRPr lang="en-GB" dirty="0">
              <a:latin typeface="Quattrocento Sans" panose="020B0604020202020204" charset="0"/>
            </a:endParaRPr>
          </a:p>
        </p:txBody>
      </p:sp>
      <p:sp>
        <p:nvSpPr>
          <p:cNvPr id="12" name="Rectangle: Rounded Corners 11">
            <a:extLst>
              <a:ext uri="{FF2B5EF4-FFF2-40B4-BE49-F238E27FC236}">
                <a16:creationId xmlns:a16="http://schemas.microsoft.com/office/drawing/2014/main" id="{21FB4093-53F4-40D8-86C2-C0914E12C499}"/>
              </a:ext>
            </a:extLst>
          </p:cNvPr>
          <p:cNvSpPr/>
          <p:nvPr/>
        </p:nvSpPr>
        <p:spPr>
          <a:xfrm>
            <a:off x="5253930" y="3482374"/>
            <a:ext cx="3557707" cy="690056"/>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Quattrocento Sans" panose="020B0604020202020204" charset="0"/>
              </a:rPr>
              <a:t>An unbroken page or screen of text is not reader friendly so highlight and make information accessible </a:t>
            </a:r>
            <a:endParaRPr lang="en-GB" dirty="0">
              <a:latin typeface="Quattrocento Sans" panose="020B0604020202020204" charset="0"/>
            </a:endParaRPr>
          </a:p>
        </p:txBody>
      </p:sp>
      <p:sp>
        <p:nvSpPr>
          <p:cNvPr id="14" name="Rectangle: Rounded Corners 13">
            <a:extLst>
              <a:ext uri="{FF2B5EF4-FFF2-40B4-BE49-F238E27FC236}">
                <a16:creationId xmlns:a16="http://schemas.microsoft.com/office/drawing/2014/main" id="{0C777145-E162-4D7C-8E34-4B07881C48B0}"/>
              </a:ext>
            </a:extLst>
          </p:cNvPr>
          <p:cNvSpPr/>
          <p:nvPr/>
        </p:nvSpPr>
        <p:spPr>
          <a:xfrm>
            <a:off x="1131519" y="2329579"/>
            <a:ext cx="1498387" cy="53801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Quattrocento Sans" panose="020B0604020202020204" charset="0"/>
              </a:rPr>
              <a:t>Organization</a:t>
            </a:r>
            <a:endParaRPr lang="en-GB" dirty="0">
              <a:latin typeface="Quattrocento Sans" panose="020B0604020202020204" charset="0"/>
            </a:endParaRPr>
          </a:p>
        </p:txBody>
      </p:sp>
      <p:sp>
        <p:nvSpPr>
          <p:cNvPr id="15" name="Arrow: Right 14">
            <a:extLst>
              <a:ext uri="{FF2B5EF4-FFF2-40B4-BE49-F238E27FC236}">
                <a16:creationId xmlns:a16="http://schemas.microsoft.com/office/drawing/2014/main" id="{C9C3F78C-15D7-4E07-A998-88AAC54D29D5}"/>
              </a:ext>
            </a:extLst>
          </p:cNvPr>
          <p:cNvSpPr/>
          <p:nvPr/>
        </p:nvSpPr>
        <p:spPr>
          <a:xfrm rot="5400000">
            <a:off x="1660428" y="3093880"/>
            <a:ext cx="355631" cy="1954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66668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animBg="1"/>
      <p:bldP spid="11" grpId="0" animBg="1"/>
      <p:bldP spid="12" grpId="0" animBg="1"/>
      <p:bldP spid="14" grpId="0" animBg="1"/>
      <p:bldP spid="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A2160-C504-4794-A5B7-84744DFC5140}"/>
              </a:ext>
            </a:extLst>
          </p:cNvPr>
          <p:cNvSpPr>
            <a:spLocks noGrp="1"/>
          </p:cNvSpPr>
          <p:nvPr>
            <p:ph type="title"/>
          </p:nvPr>
        </p:nvSpPr>
        <p:spPr/>
        <p:txBody>
          <a:bodyPr/>
          <a:lstStyle/>
          <a:p>
            <a:r>
              <a:rPr lang="en-US" dirty="0"/>
              <a:t>Rewriting </a:t>
            </a:r>
            <a:endParaRPr lang="en-GB" dirty="0"/>
          </a:p>
        </p:txBody>
      </p:sp>
      <p:sp>
        <p:nvSpPr>
          <p:cNvPr id="3" name="Slide Number Placeholder 2">
            <a:extLst>
              <a:ext uri="{FF2B5EF4-FFF2-40B4-BE49-F238E27FC236}">
                <a16:creationId xmlns:a16="http://schemas.microsoft.com/office/drawing/2014/main" id="{A4E1E028-B6F1-417C-908C-77D45997D0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4" name="Graphic 3" descr="Document with solid fill">
            <a:extLst>
              <a:ext uri="{FF2B5EF4-FFF2-40B4-BE49-F238E27FC236}">
                <a16:creationId xmlns:a16="http://schemas.microsoft.com/office/drawing/2014/main" id="{1E969434-976F-4EFC-81B7-BFC4EF8416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9331" y="949899"/>
            <a:ext cx="364071" cy="364071"/>
          </a:xfrm>
          <a:prstGeom prst="rect">
            <a:avLst/>
          </a:prstGeom>
        </p:spPr>
      </p:pic>
      <p:sp>
        <p:nvSpPr>
          <p:cNvPr id="5" name="Rectangle: Rounded Corners 4">
            <a:extLst>
              <a:ext uri="{FF2B5EF4-FFF2-40B4-BE49-F238E27FC236}">
                <a16:creationId xmlns:a16="http://schemas.microsoft.com/office/drawing/2014/main" id="{B2799BAD-8AF7-4630-8C66-230C82ECE6A0}"/>
              </a:ext>
            </a:extLst>
          </p:cNvPr>
          <p:cNvSpPr/>
          <p:nvPr/>
        </p:nvSpPr>
        <p:spPr>
          <a:xfrm>
            <a:off x="1381250" y="2067005"/>
            <a:ext cx="2574151" cy="4356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latin typeface="Quattrocento Sans" panose="020B0604020202020204" charset="0"/>
              </a:rPr>
              <a:t>Determine its usability </a:t>
            </a:r>
            <a:endParaRPr lang="en-GB" dirty="0">
              <a:latin typeface="Quattrocento Sans" panose="020B0604020202020204" charset="0"/>
            </a:endParaRPr>
          </a:p>
        </p:txBody>
      </p:sp>
      <p:sp>
        <p:nvSpPr>
          <p:cNvPr id="6" name="Rectangle: Rounded Corners 5">
            <a:extLst>
              <a:ext uri="{FF2B5EF4-FFF2-40B4-BE49-F238E27FC236}">
                <a16:creationId xmlns:a16="http://schemas.microsoft.com/office/drawing/2014/main" id="{82C05E52-924C-421F-9385-85DB451D9E65}"/>
              </a:ext>
            </a:extLst>
          </p:cNvPr>
          <p:cNvSpPr/>
          <p:nvPr/>
        </p:nvSpPr>
        <p:spPr>
          <a:xfrm>
            <a:off x="2132249" y="2909848"/>
            <a:ext cx="2574151" cy="4356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latin typeface="Quattrocento Sans" panose="020B0604020202020204" charset="0"/>
              </a:rPr>
              <a:t>Determine its correctness </a:t>
            </a:r>
            <a:endParaRPr lang="en-GB" dirty="0">
              <a:latin typeface="Quattrocento Sans" panose="020B0604020202020204" charset="0"/>
            </a:endParaRPr>
          </a:p>
        </p:txBody>
      </p:sp>
      <p:pic>
        <p:nvPicPr>
          <p:cNvPr id="9" name="Picture 8" descr="City lights focused in magnifying glass">
            <a:extLst>
              <a:ext uri="{FF2B5EF4-FFF2-40B4-BE49-F238E27FC236}">
                <a16:creationId xmlns:a16="http://schemas.microsoft.com/office/drawing/2014/main" id="{FD275806-065D-4F37-A8BE-93CC0C395E3B}"/>
              </a:ext>
            </a:extLst>
          </p:cNvPr>
          <p:cNvPicPr>
            <a:picLocks noChangeAspect="1"/>
          </p:cNvPicPr>
          <p:nvPr/>
        </p:nvPicPr>
        <p:blipFill>
          <a:blip r:embed="rId4"/>
          <a:stretch>
            <a:fillRect/>
          </a:stretch>
        </p:blipFill>
        <p:spPr>
          <a:xfrm>
            <a:off x="5259650" y="1636700"/>
            <a:ext cx="3654651" cy="2435839"/>
          </a:xfrm>
          <a:prstGeom prst="rect">
            <a:avLst/>
          </a:prstGeom>
        </p:spPr>
      </p:pic>
    </p:spTree>
    <p:extLst>
      <p:ext uri="{BB962C8B-B14F-4D97-AF65-F5344CB8AC3E}">
        <p14:creationId xmlns:p14="http://schemas.microsoft.com/office/powerpoint/2010/main" val="691638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F9273-1292-423C-A4F5-3B25E1D02DF2}"/>
              </a:ext>
            </a:extLst>
          </p:cNvPr>
          <p:cNvSpPr>
            <a:spLocks noGrp="1"/>
          </p:cNvSpPr>
          <p:nvPr>
            <p:ph type="title"/>
          </p:nvPr>
        </p:nvSpPr>
        <p:spPr/>
        <p:txBody>
          <a:bodyPr/>
          <a:lstStyle/>
          <a:p>
            <a:r>
              <a:rPr lang="en-US" dirty="0"/>
              <a:t>Usability Testing </a:t>
            </a:r>
            <a:endParaRPr lang="en-GB" dirty="0"/>
          </a:p>
        </p:txBody>
      </p:sp>
      <p:sp>
        <p:nvSpPr>
          <p:cNvPr id="3" name="Slide Number Placeholder 2">
            <a:extLst>
              <a:ext uri="{FF2B5EF4-FFF2-40B4-BE49-F238E27FC236}">
                <a16:creationId xmlns:a16="http://schemas.microsoft.com/office/drawing/2014/main" id="{D186C4AB-67D5-4985-9B75-26FB834C8A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4" name="Graphic 3" descr="Document with solid fill">
            <a:extLst>
              <a:ext uri="{FF2B5EF4-FFF2-40B4-BE49-F238E27FC236}">
                <a16:creationId xmlns:a16="http://schemas.microsoft.com/office/drawing/2014/main" id="{C7850FC5-2972-4A4E-B707-1C0AAAA0DCB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9331" y="949899"/>
            <a:ext cx="364071" cy="364071"/>
          </a:xfrm>
          <a:prstGeom prst="rect">
            <a:avLst/>
          </a:prstGeom>
        </p:spPr>
      </p:pic>
      <p:sp>
        <p:nvSpPr>
          <p:cNvPr id="6" name="Rectangle: Rounded Corners 5">
            <a:extLst>
              <a:ext uri="{FF2B5EF4-FFF2-40B4-BE49-F238E27FC236}">
                <a16:creationId xmlns:a16="http://schemas.microsoft.com/office/drawing/2014/main" id="{27FDF9E3-4D9E-4C0B-8972-2D552A652228}"/>
              </a:ext>
            </a:extLst>
          </p:cNvPr>
          <p:cNvSpPr/>
          <p:nvPr/>
        </p:nvSpPr>
        <p:spPr>
          <a:xfrm>
            <a:off x="829331" y="2353950"/>
            <a:ext cx="4979798" cy="4356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Quattrocento Sans" panose="020B0604020202020204" charset="0"/>
              </a:rPr>
              <a:t>Retrievability</a:t>
            </a:r>
            <a:r>
              <a:rPr lang="en-US" dirty="0">
                <a:latin typeface="Quattrocento Sans" panose="020B0604020202020204" charset="0"/>
              </a:rPr>
              <a:t> : Can the user find specific information quickly? </a:t>
            </a:r>
            <a:endParaRPr lang="en-GB" dirty="0">
              <a:latin typeface="Quattrocento Sans" panose="020B0604020202020204" charset="0"/>
            </a:endParaRPr>
          </a:p>
        </p:txBody>
      </p:sp>
      <p:sp>
        <p:nvSpPr>
          <p:cNvPr id="7" name="Rectangle: Rounded Corners 6">
            <a:extLst>
              <a:ext uri="{FF2B5EF4-FFF2-40B4-BE49-F238E27FC236}">
                <a16:creationId xmlns:a16="http://schemas.microsoft.com/office/drawing/2014/main" id="{6A83F094-22A3-4339-AB0A-11EE07840ADF}"/>
              </a:ext>
            </a:extLst>
          </p:cNvPr>
          <p:cNvSpPr/>
          <p:nvPr/>
        </p:nvSpPr>
        <p:spPr>
          <a:xfrm>
            <a:off x="829327" y="3028268"/>
            <a:ext cx="4979798" cy="4356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err="1">
                <a:latin typeface="Quattrocento Sans" panose="020B0604020202020204" charset="0"/>
              </a:rPr>
              <a:t>Readibility</a:t>
            </a:r>
            <a:r>
              <a:rPr lang="en-US" dirty="0">
                <a:latin typeface="Quattrocento Sans" panose="020B0604020202020204" charset="0"/>
              </a:rPr>
              <a:t> : Can the user read and comprehend information?</a:t>
            </a:r>
            <a:endParaRPr lang="en-GB" dirty="0">
              <a:latin typeface="Quattrocento Sans" panose="020B0604020202020204" charset="0"/>
            </a:endParaRPr>
          </a:p>
        </p:txBody>
      </p:sp>
      <p:sp>
        <p:nvSpPr>
          <p:cNvPr id="8" name="Rectangle: Rounded Corners 7">
            <a:extLst>
              <a:ext uri="{FF2B5EF4-FFF2-40B4-BE49-F238E27FC236}">
                <a16:creationId xmlns:a16="http://schemas.microsoft.com/office/drawing/2014/main" id="{74AFE786-C941-49EB-B7CF-3EB88D26C795}"/>
              </a:ext>
            </a:extLst>
          </p:cNvPr>
          <p:cNvSpPr/>
          <p:nvPr/>
        </p:nvSpPr>
        <p:spPr>
          <a:xfrm>
            <a:off x="829327" y="3715560"/>
            <a:ext cx="4979798" cy="4356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Quattrocento Sans" panose="020B0604020202020204" charset="0"/>
              </a:rPr>
              <a:t>Accuracy</a:t>
            </a:r>
            <a:r>
              <a:rPr lang="en-US" dirty="0">
                <a:latin typeface="Quattrocento Sans" panose="020B0604020202020204" charset="0"/>
              </a:rPr>
              <a:t> : Is the information complete and correct? </a:t>
            </a:r>
          </a:p>
        </p:txBody>
      </p:sp>
      <p:sp>
        <p:nvSpPr>
          <p:cNvPr id="9" name="Rectangle: Rounded Corners 8">
            <a:extLst>
              <a:ext uri="{FF2B5EF4-FFF2-40B4-BE49-F238E27FC236}">
                <a16:creationId xmlns:a16="http://schemas.microsoft.com/office/drawing/2014/main" id="{1CF4D9DC-3E5B-4039-8D0B-E30E603CF1B9}"/>
              </a:ext>
            </a:extLst>
          </p:cNvPr>
          <p:cNvSpPr/>
          <p:nvPr/>
        </p:nvSpPr>
        <p:spPr>
          <a:xfrm>
            <a:off x="829327" y="4402852"/>
            <a:ext cx="4979798" cy="4356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Quattrocento Sans" panose="020B0604020202020204" charset="0"/>
              </a:rPr>
              <a:t>User satisfaction </a:t>
            </a:r>
            <a:r>
              <a:rPr lang="en-US" dirty="0">
                <a:latin typeface="Quattrocento Sans" panose="020B0604020202020204" charset="0"/>
              </a:rPr>
              <a:t>: Does the document present information in a way that is easy to learn and remember? </a:t>
            </a:r>
            <a:endParaRPr lang="en-GB" dirty="0">
              <a:latin typeface="Quattrocento Sans" panose="020B0604020202020204" charset="0"/>
            </a:endParaRPr>
          </a:p>
        </p:txBody>
      </p:sp>
      <p:pic>
        <p:nvPicPr>
          <p:cNvPr id="12" name="Graphic 11" descr="Checklist with solid fill">
            <a:extLst>
              <a:ext uri="{FF2B5EF4-FFF2-40B4-BE49-F238E27FC236}">
                <a16:creationId xmlns:a16="http://schemas.microsoft.com/office/drawing/2014/main" id="{08CCBC05-B9B8-4EDE-8EC6-FA54FEA34E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03706" y="740648"/>
            <a:ext cx="537881" cy="537881"/>
          </a:xfrm>
          <a:prstGeom prst="rect">
            <a:avLst/>
          </a:prstGeom>
        </p:spPr>
      </p:pic>
      <p:sp>
        <p:nvSpPr>
          <p:cNvPr id="11" name="Rectangle 10">
            <a:extLst>
              <a:ext uri="{FF2B5EF4-FFF2-40B4-BE49-F238E27FC236}">
                <a16:creationId xmlns:a16="http://schemas.microsoft.com/office/drawing/2014/main" id="{1A123450-6756-4A37-A05B-EB4677941504}"/>
              </a:ext>
            </a:extLst>
          </p:cNvPr>
          <p:cNvSpPr/>
          <p:nvPr/>
        </p:nvSpPr>
        <p:spPr>
          <a:xfrm>
            <a:off x="2704858" y="1530221"/>
            <a:ext cx="3284995" cy="4356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Quattrocento Sans" panose="020B0604020202020204" charset="0"/>
              </a:rPr>
              <a:t>Usability testing helps you determine the success of the draft </a:t>
            </a:r>
            <a:endParaRPr lang="en-GB" dirty="0">
              <a:latin typeface="Quattrocento Sans" panose="020B0604020202020204" charset="0"/>
            </a:endParaRPr>
          </a:p>
        </p:txBody>
      </p:sp>
    </p:spTree>
    <p:extLst>
      <p:ext uri="{BB962C8B-B14F-4D97-AF65-F5344CB8AC3E}">
        <p14:creationId xmlns:p14="http://schemas.microsoft.com/office/powerpoint/2010/main" val="1921925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D741E-0D9B-4BB0-9BD5-AA6825D2A185}"/>
              </a:ext>
            </a:extLst>
          </p:cNvPr>
          <p:cNvSpPr>
            <a:spLocks noGrp="1"/>
          </p:cNvSpPr>
          <p:nvPr>
            <p:ph type="title"/>
          </p:nvPr>
        </p:nvSpPr>
        <p:spPr/>
        <p:txBody>
          <a:bodyPr/>
          <a:lstStyle/>
          <a:p>
            <a:r>
              <a:rPr lang="en-US" dirty="0"/>
              <a:t>Checklist</a:t>
            </a:r>
            <a:endParaRPr lang="en-GB" dirty="0"/>
          </a:p>
        </p:txBody>
      </p:sp>
      <p:sp>
        <p:nvSpPr>
          <p:cNvPr id="3" name="Slide Number Placeholder 2">
            <a:extLst>
              <a:ext uri="{FF2B5EF4-FFF2-40B4-BE49-F238E27FC236}">
                <a16:creationId xmlns:a16="http://schemas.microsoft.com/office/drawing/2014/main" id="{9B517753-A1A6-4FF3-B55F-A31A112960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4" name="Graphic 3" descr="Document with solid fill">
            <a:extLst>
              <a:ext uri="{FF2B5EF4-FFF2-40B4-BE49-F238E27FC236}">
                <a16:creationId xmlns:a16="http://schemas.microsoft.com/office/drawing/2014/main" id="{89DB0B8F-0F4C-41C1-9FCC-6BE6F1311CB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9331" y="949899"/>
            <a:ext cx="364071" cy="364071"/>
          </a:xfrm>
          <a:prstGeom prst="rect">
            <a:avLst/>
          </a:prstGeom>
        </p:spPr>
      </p:pic>
      <p:pic>
        <p:nvPicPr>
          <p:cNvPr id="6" name="Picture 5">
            <a:extLst>
              <a:ext uri="{FF2B5EF4-FFF2-40B4-BE49-F238E27FC236}">
                <a16:creationId xmlns:a16="http://schemas.microsoft.com/office/drawing/2014/main" id="{5F389377-6700-4A6B-B40B-8B0EE6358353}"/>
              </a:ext>
            </a:extLst>
          </p:cNvPr>
          <p:cNvPicPr>
            <a:picLocks noChangeAspect="1"/>
          </p:cNvPicPr>
          <p:nvPr/>
        </p:nvPicPr>
        <p:blipFill>
          <a:blip r:embed="rId4">
            <a:duotone>
              <a:schemeClr val="accent1">
                <a:shade val="45000"/>
                <a:satMod val="135000"/>
              </a:schemeClr>
              <a:prstClr val="white"/>
            </a:duotone>
          </a:blip>
          <a:stretch>
            <a:fillRect/>
          </a:stretch>
        </p:blipFill>
        <p:spPr>
          <a:xfrm>
            <a:off x="3320450" y="-49"/>
            <a:ext cx="5344924" cy="5143500"/>
          </a:xfrm>
          <a:prstGeom prst="rect">
            <a:avLst/>
          </a:prstGeom>
        </p:spPr>
      </p:pic>
    </p:spTree>
    <p:extLst>
      <p:ext uri="{BB962C8B-B14F-4D97-AF65-F5344CB8AC3E}">
        <p14:creationId xmlns:p14="http://schemas.microsoft.com/office/powerpoint/2010/main" val="4185264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99011-086E-4C1E-9A41-0250E4385372}"/>
              </a:ext>
            </a:extLst>
          </p:cNvPr>
          <p:cNvSpPr>
            <a:spLocks noGrp="1"/>
          </p:cNvSpPr>
          <p:nvPr>
            <p:ph type="title"/>
          </p:nvPr>
        </p:nvSpPr>
        <p:spPr/>
        <p:txBody>
          <a:bodyPr/>
          <a:lstStyle/>
          <a:p>
            <a:r>
              <a:rPr lang="en-US" dirty="0"/>
              <a:t>Revision Techniques</a:t>
            </a:r>
            <a:endParaRPr lang="en-GB" dirty="0"/>
          </a:p>
        </p:txBody>
      </p:sp>
      <p:sp>
        <p:nvSpPr>
          <p:cNvPr id="3" name="Slide Number Placeholder 2">
            <a:extLst>
              <a:ext uri="{FF2B5EF4-FFF2-40B4-BE49-F238E27FC236}">
                <a16:creationId xmlns:a16="http://schemas.microsoft.com/office/drawing/2014/main" id="{AB029F29-B405-49F5-B189-F83953F1AC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pic>
        <p:nvPicPr>
          <p:cNvPr id="4" name="Graphic 3" descr="Document with solid fill">
            <a:extLst>
              <a:ext uri="{FF2B5EF4-FFF2-40B4-BE49-F238E27FC236}">
                <a16:creationId xmlns:a16="http://schemas.microsoft.com/office/drawing/2014/main" id="{56C69F2F-6D1A-41FE-950F-BBD0743588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9331" y="949899"/>
            <a:ext cx="364071" cy="364071"/>
          </a:xfrm>
          <a:prstGeom prst="rect">
            <a:avLst/>
          </a:prstGeom>
        </p:spPr>
      </p:pic>
      <p:sp>
        <p:nvSpPr>
          <p:cNvPr id="5" name="Rectangle: Rounded Corners 4">
            <a:extLst>
              <a:ext uri="{FF2B5EF4-FFF2-40B4-BE49-F238E27FC236}">
                <a16:creationId xmlns:a16="http://schemas.microsoft.com/office/drawing/2014/main" id="{4C4ECAC6-96DC-41AB-8F5B-4E2A993A9DC7}"/>
              </a:ext>
            </a:extLst>
          </p:cNvPr>
          <p:cNvSpPr/>
          <p:nvPr/>
        </p:nvSpPr>
        <p:spPr>
          <a:xfrm>
            <a:off x="2685499" y="1552175"/>
            <a:ext cx="3284995" cy="4356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latin typeface="Quattrocento Sans" panose="020B0604020202020204" charset="0"/>
              </a:rPr>
              <a:t>Add missing detail for clarity </a:t>
            </a:r>
            <a:endParaRPr lang="en-GB" dirty="0">
              <a:latin typeface="Quattrocento Sans" panose="020B0604020202020204" charset="0"/>
            </a:endParaRPr>
          </a:p>
        </p:txBody>
      </p:sp>
      <p:sp>
        <p:nvSpPr>
          <p:cNvPr id="6" name="Rectangle: Rounded Corners 5">
            <a:extLst>
              <a:ext uri="{FF2B5EF4-FFF2-40B4-BE49-F238E27FC236}">
                <a16:creationId xmlns:a16="http://schemas.microsoft.com/office/drawing/2014/main" id="{268313B6-6E76-4236-907F-5B2F6D0BCEF7}"/>
              </a:ext>
            </a:extLst>
          </p:cNvPr>
          <p:cNvSpPr/>
          <p:nvPr/>
        </p:nvSpPr>
        <p:spPr>
          <a:xfrm>
            <a:off x="2685498" y="2195891"/>
            <a:ext cx="3284995" cy="4356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latin typeface="Quattrocento Sans" panose="020B0604020202020204" charset="0"/>
              </a:rPr>
              <a:t>Delete dead words and phrases for conciseness</a:t>
            </a:r>
            <a:endParaRPr lang="en-GB" dirty="0">
              <a:latin typeface="Quattrocento Sans" panose="020B0604020202020204" charset="0"/>
            </a:endParaRPr>
          </a:p>
        </p:txBody>
      </p:sp>
      <p:sp>
        <p:nvSpPr>
          <p:cNvPr id="7" name="Rectangle: Rounded Corners 6">
            <a:extLst>
              <a:ext uri="{FF2B5EF4-FFF2-40B4-BE49-F238E27FC236}">
                <a16:creationId xmlns:a16="http://schemas.microsoft.com/office/drawing/2014/main" id="{59DC021E-5314-4732-BC66-D351303E30F9}"/>
              </a:ext>
            </a:extLst>
          </p:cNvPr>
          <p:cNvSpPr/>
          <p:nvPr/>
        </p:nvSpPr>
        <p:spPr>
          <a:xfrm>
            <a:off x="2685498" y="2817572"/>
            <a:ext cx="3284995" cy="4356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latin typeface="Quattrocento Sans" panose="020B0604020202020204" charset="0"/>
              </a:rPr>
              <a:t>Simplify words for better understanding</a:t>
            </a:r>
            <a:endParaRPr lang="en-GB" dirty="0">
              <a:latin typeface="Quattrocento Sans" panose="020B0604020202020204" charset="0"/>
            </a:endParaRPr>
          </a:p>
        </p:txBody>
      </p:sp>
      <p:sp>
        <p:nvSpPr>
          <p:cNvPr id="8" name="Rectangle: Rounded Corners 7">
            <a:extLst>
              <a:ext uri="{FF2B5EF4-FFF2-40B4-BE49-F238E27FC236}">
                <a16:creationId xmlns:a16="http://schemas.microsoft.com/office/drawing/2014/main" id="{AA0BD154-02F5-450C-92C1-4CDD8C48E7A4}"/>
              </a:ext>
            </a:extLst>
          </p:cNvPr>
          <p:cNvSpPr/>
          <p:nvPr/>
        </p:nvSpPr>
        <p:spPr>
          <a:xfrm>
            <a:off x="2685498" y="3439253"/>
            <a:ext cx="3284995" cy="4356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latin typeface="Quattrocento Sans" panose="020B0604020202020204" charset="0"/>
              </a:rPr>
              <a:t>Ease of access of information</a:t>
            </a:r>
            <a:endParaRPr lang="en-GB" dirty="0">
              <a:latin typeface="Quattrocento Sans" panose="020B0604020202020204" charset="0"/>
            </a:endParaRPr>
          </a:p>
        </p:txBody>
      </p:sp>
      <p:sp>
        <p:nvSpPr>
          <p:cNvPr id="9" name="Rectangle: Rounded Corners 8">
            <a:extLst>
              <a:ext uri="{FF2B5EF4-FFF2-40B4-BE49-F238E27FC236}">
                <a16:creationId xmlns:a16="http://schemas.microsoft.com/office/drawing/2014/main" id="{2697FBA8-B43B-4D93-ADF3-2B17AA0DF543}"/>
              </a:ext>
            </a:extLst>
          </p:cNvPr>
          <p:cNvSpPr/>
          <p:nvPr/>
        </p:nvSpPr>
        <p:spPr>
          <a:xfrm>
            <a:off x="2685497" y="4060934"/>
            <a:ext cx="3284995" cy="4356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latin typeface="Quattrocento Sans" panose="020B0604020202020204" charset="0"/>
              </a:rPr>
              <a:t>Enhance tone and style of text</a:t>
            </a:r>
            <a:endParaRPr lang="en-GB" dirty="0">
              <a:latin typeface="Quattrocento Sans" panose="020B0604020202020204" charset="0"/>
            </a:endParaRPr>
          </a:p>
        </p:txBody>
      </p:sp>
      <p:sp>
        <p:nvSpPr>
          <p:cNvPr id="10" name="Rectangle: Rounded Corners 9">
            <a:extLst>
              <a:ext uri="{FF2B5EF4-FFF2-40B4-BE49-F238E27FC236}">
                <a16:creationId xmlns:a16="http://schemas.microsoft.com/office/drawing/2014/main" id="{68F76EC3-E407-4F85-877D-FF32B0EE0E55}"/>
              </a:ext>
            </a:extLst>
          </p:cNvPr>
          <p:cNvSpPr/>
          <p:nvPr/>
        </p:nvSpPr>
        <p:spPr>
          <a:xfrm>
            <a:off x="2702748" y="4682615"/>
            <a:ext cx="3284995" cy="4356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latin typeface="Quattrocento Sans" panose="020B0604020202020204" charset="0"/>
              </a:rPr>
              <a:t>Grammar and mechanics</a:t>
            </a:r>
            <a:endParaRPr lang="en-GB" dirty="0">
              <a:latin typeface="Quattrocento Sans" panose="020B0604020202020204" charset="0"/>
            </a:endParaRPr>
          </a:p>
        </p:txBody>
      </p:sp>
    </p:spTree>
    <p:extLst>
      <p:ext uri="{BB962C8B-B14F-4D97-AF65-F5344CB8AC3E}">
        <p14:creationId xmlns:p14="http://schemas.microsoft.com/office/powerpoint/2010/main" val="491600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F3FFD-D859-4D02-9C58-A578B6FDD010}"/>
              </a:ext>
            </a:extLst>
          </p:cNvPr>
          <p:cNvSpPr>
            <a:spLocks noGrp="1"/>
          </p:cNvSpPr>
          <p:nvPr>
            <p:ph type="title"/>
          </p:nvPr>
        </p:nvSpPr>
        <p:spPr/>
        <p:txBody>
          <a:bodyPr/>
          <a:lstStyle/>
          <a:p>
            <a:r>
              <a:rPr lang="en-US" dirty="0">
                <a:latin typeface="Quattrocento Sans" panose="020B0604020202020204" charset="0"/>
              </a:rPr>
              <a:t>Activity (Pair work)</a:t>
            </a:r>
            <a:endParaRPr lang="en-GB" dirty="0">
              <a:latin typeface="Quattrocento Sans" panose="020B0604020202020204" charset="0"/>
            </a:endParaRPr>
          </a:p>
        </p:txBody>
      </p:sp>
      <p:sp>
        <p:nvSpPr>
          <p:cNvPr id="3" name="Slide Number Placeholder 2">
            <a:extLst>
              <a:ext uri="{FF2B5EF4-FFF2-40B4-BE49-F238E27FC236}">
                <a16:creationId xmlns:a16="http://schemas.microsoft.com/office/drawing/2014/main" id="{568A90EA-5D72-46DE-8078-7C455520E08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
        <p:nvSpPr>
          <p:cNvPr id="4" name="TextBox 3">
            <a:extLst>
              <a:ext uri="{FF2B5EF4-FFF2-40B4-BE49-F238E27FC236}">
                <a16:creationId xmlns:a16="http://schemas.microsoft.com/office/drawing/2014/main" id="{E0F0228F-F118-4231-BC51-51451DF9D47C}"/>
              </a:ext>
            </a:extLst>
          </p:cNvPr>
          <p:cNvSpPr txBox="1"/>
          <p:nvPr/>
        </p:nvSpPr>
        <p:spPr>
          <a:xfrm>
            <a:off x="1913325" y="1659752"/>
            <a:ext cx="4141694" cy="3108543"/>
          </a:xfrm>
          <a:prstGeom prst="rect">
            <a:avLst/>
          </a:prstGeom>
          <a:noFill/>
        </p:spPr>
        <p:txBody>
          <a:bodyPr wrap="square" rtlCol="0">
            <a:spAutoFit/>
          </a:bodyPr>
          <a:lstStyle/>
          <a:p>
            <a:pPr algn="just"/>
            <a:r>
              <a:rPr lang="en-US" dirty="0">
                <a:latin typeface="Quattrocento Sans" panose="020B0604020202020204" charset="0"/>
              </a:rPr>
              <a:t>Write a social media campaign post (you can be creative, and it can be of a social, cultural or environmental nature) for a company keeping in mind the conventions of sentence structure and organization for a small paragraph that we have discussed so far. Address reporter’s questions before drafting the post. Your final draft for the post must not be more than 100-150 words. In addition to writing it, chalk out details like the suitable layout, tone and hashtags for gathering attention on socials. Mention the tone chosen before the start of the rough draft as well.  </a:t>
            </a:r>
          </a:p>
          <a:p>
            <a:pPr algn="just"/>
            <a:r>
              <a:rPr lang="en-US" dirty="0">
                <a:latin typeface="Quattrocento Sans" panose="020B0604020202020204" charset="0"/>
              </a:rPr>
              <a:t>Prepare the answers to reporter’s questions and a rough draft for the post in a word document. </a:t>
            </a:r>
            <a:endParaRPr lang="en-GB" dirty="0">
              <a:latin typeface="Quattrocento Sans" panose="020B0604020202020204" charset="0"/>
            </a:endParaRPr>
          </a:p>
        </p:txBody>
      </p:sp>
      <p:pic>
        <p:nvPicPr>
          <p:cNvPr id="5" name="Graphic 4" descr="Document with solid fill">
            <a:extLst>
              <a:ext uri="{FF2B5EF4-FFF2-40B4-BE49-F238E27FC236}">
                <a16:creationId xmlns:a16="http://schemas.microsoft.com/office/drawing/2014/main" id="{6EAC28BC-C09C-4757-9EE0-83CFE24216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9331" y="949899"/>
            <a:ext cx="364071" cy="364071"/>
          </a:xfrm>
          <a:prstGeom prst="rect">
            <a:avLst/>
          </a:prstGeom>
        </p:spPr>
      </p:pic>
    </p:spTree>
    <p:extLst>
      <p:ext uri="{BB962C8B-B14F-4D97-AF65-F5344CB8AC3E}">
        <p14:creationId xmlns:p14="http://schemas.microsoft.com/office/powerpoint/2010/main" val="2516889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BA326-9F90-4E09-85A4-2705978FBEFA}"/>
              </a:ext>
            </a:extLst>
          </p:cNvPr>
          <p:cNvSpPr>
            <a:spLocks noGrp="1"/>
          </p:cNvSpPr>
          <p:nvPr>
            <p:ph type="title"/>
          </p:nvPr>
        </p:nvSpPr>
        <p:spPr/>
        <p:txBody>
          <a:bodyPr/>
          <a:lstStyle/>
          <a:p>
            <a:r>
              <a:rPr lang="en-US" dirty="0"/>
              <a:t>Writing </a:t>
            </a:r>
            <a:endParaRPr lang="en-GB" dirty="0"/>
          </a:p>
        </p:txBody>
      </p:sp>
      <p:sp>
        <p:nvSpPr>
          <p:cNvPr id="3" name="Slide Number Placeholder 2">
            <a:extLst>
              <a:ext uri="{FF2B5EF4-FFF2-40B4-BE49-F238E27FC236}">
                <a16:creationId xmlns:a16="http://schemas.microsoft.com/office/drawing/2014/main" id="{489D15DE-87D3-4756-898D-C540859764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
        <p:nvSpPr>
          <p:cNvPr id="4" name="Rectangle: Rounded Corners 3">
            <a:extLst>
              <a:ext uri="{FF2B5EF4-FFF2-40B4-BE49-F238E27FC236}">
                <a16:creationId xmlns:a16="http://schemas.microsoft.com/office/drawing/2014/main" id="{C529FC5D-1898-400E-9911-C5C160484DF3}"/>
              </a:ext>
            </a:extLst>
          </p:cNvPr>
          <p:cNvSpPr/>
          <p:nvPr/>
        </p:nvSpPr>
        <p:spPr>
          <a:xfrm>
            <a:off x="729983" y="1775490"/>
            <a:ext cx="3235004" cy="53801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Quattrocento Sans" panose="020B0604020202020204" charset="0"/>
              </a:rPr>
              <a:t>Organize content according to pattern</a:t>
            </a:r>
            <a:endParaRPr lang="en-GB" dirty="0">
              <a:latin typeface="Quattrocento Sans" panose="020B0604020202020204" charset="0"/>
            </a:endParaRPr>
          </a:p>
        </p:txBody>
      </p:sp>
      <p:sp>
        <p:nvSpPr>
          <p:cNvPr id="5" name="Rectangle: Rounded Corners 4">
            <a:extLst>
              <a:ext uri="{FF2B5EF4-FFF2-40B4-BE49-F238E27FC236}">
                <a16:creationId xmlns:a16="http://schemas.microsoft.com/office/drawing/2014/main" id="{4322E859-2142-4569-BE9C-C6E0ECCF5E5E}"/>
              </a:ext>
            </a:extLst>
          </p:cNvPr>
          <p:cNvSpPr/>
          <p:nvPr/>
        </p:nvSpPr>
        <p:spPr>
          <a:xfrm>
            <a:off x="729983" y="2564311"/>
            <a:ext cx="3235004" cy="53801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Quattrocento Sans" panose="020B0604020202020204" charset="0"/>
              </a:rPr>
              <a:t>Use figures and tables to clarify content</a:t>
            </a:r>
            <a:endParaRPr lang="en-GB" dirty="0">
              <a:latin typeface="Quattrocento Sans" panose="020B0604020202020204" charset="0"/>
            </a:endParaRPr>
          </a:p>
        </p:txBody>
      </p:sp>
      <p:sp>
        <p:nvSpPr>
          <p:cNvPr id="6" name="Rectangle: Rounded Corners 5">
            <a:extLst>
              <a:ext uri="{FF2B5EF4-FFF2-40B4-BE49-F238E27FC236}">
                <a16:creationId xmlns:a16="http://schemas.microsoft.com/office/drawing/2014/main" id="{1A62EADE-3FB4-40AE-B2FF-8D5433D1E967}"/>
              </a:ext>
            </a:extLst>
          </p:cNvPr>
          <p:cNvSpPr/>
          <p:nvPr/>
        </p:nvSpPr>
        <p:spPr>
          <a:xfrm>
            <a:off x="746299" y="3373162"/>
            <a:ext cx="3218688" cy="538011"/>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Quattrocento Sans" panose="020B0604020202020204" charset="0"/>
              </a:rPr>
              <a:t>Format the content for ease of access </a:t>
            </a:r>
            <a:endParaRPr lang="en-GB" dirty="0">
              <a:latin typeface="Quattrocento Sans" panose="020B0604020202020204" charset="0"/>
            </a:endParaRPr>
          </a:p>
        </p:txBody>
      </p:sp>
      <p:pic>
        <p:nvPicPr>
          <p:cNvPr id="9" name="Graphic 8" descr="Clipboard with solid fill">
            <a:extLst>
              <a:ext uri="{FF2B5EF4-FFF2-40B4-BE49-F238E27FC236}">
                <a16:creationId xmlns:a16="http://schemas.microsoft.com/office/drawing/2014/main" id="{9BA5B4D5-09BB-40A1-9C00-88A193318D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20450" y="573843"/>
            <a:ext cx="644537" cy="644537"/>
          </a:xfrm>
          <a:prstGeom prst="rect">
            <a:avLst/>
          </a:prstGeom>
        </p:spPr>
      </p:pic>
      <p:pic>
        <p:nvPicPr>
          <p:cNvPr id="10" name="Graphic 9" descr="Document with solid fill">
            <a:extLst>
              <a:ext uri="{FF2B5EF4-FFF2-40B4-BE49-F238E27FC236}">
                <a16:creationId xmlns:a16="http://schemas.microsoft.com/office/drawing/2014/main" id="{8CE4A949-1563-4AEB-82DE-5FFD8F0159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331" y="949899"/>
            <a:ext cx="364071" cy="364071"/>
          </a:xfrm>
          <a:prstGeom prst="rect">
            <a:avLst/>
          </a:prstGeom>
        </p:spPr>
      </p:pic>
      <p:pic>
        <p:nvPicPr>
          <p:cNvPr id="8" name="Picture 7" descr="Black puzzle pieces">
            <a:extLst>
              <a:ext uri="{FF2B5EF4-FFF2-40B4-BE49-F238E27FC236}">
                <a16:creationId xmlns:a16="http://schemas.microsoft.com/office/drawing/2014/main" id="{4225B5CE-4B24-4CA5-B1BE-DEC50DD88D3A}"/>
              </a:ext>
            </a:extLst>
          </p:cNvPr>
          <p:cNvPicPr>
            <a:picLocks noChangeAspect="1"/>
          </p:cNvPicPr>
          <p:nvPr/>
        </p:nvPicPr>
        <p:blipFill>
          <a:blip r:embed="rId6"/>
          <a:stretch>
            <a:fillRect/>
          </a:stretch>
        </p:blipFill>
        <p:spPr>
          <a:xfrm>
            <a:off x="4435671" y="1621152"/>
            <a:ext cx="4497167" cy="2415070"/>
          </a:xfrm>
          <a:prstGeom prst="rect">
            <a:avLst/>
          </a:prstGeom>
        </p:spPr>
      </p:pic>
    </p:spTree>
    <p:extLst>
      <p:ext uri="{BB962C8B-B14F-4D97-AF65-F5344CB8AC3E}">
        <p14:creationId xmlns:p14="http://schemas.microsoft.com/office/powerpoint/2010/main" val="2828908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BA326-9F90-4E09-85A4-2705978FBEFA}"/>
              </a:ext>
            </a:extLst>
          </p:cNvPr>
          <p:cNvSpPr>
            <a:spLocks noGrp="1"/>
          </p:cNvSpPr>
          <p:nvPr>
            <p:ph type="title"/>
          </p:nvPr>
        </p:nvSpPr>
        <p:spPr/>
        <p:txBody>
          <a:bodyPr/>
          <a:lstStyle/>
          <a:p>
            <a:r>
              <a:rPr lang="en-US" dirty="0"/>
              <a:t>Rewriting </a:t>
            </a:r>
            <a:endParaRPr lang="en-GB" dirty="0"/>
          </a:p>
        </p:txBody>
      </p:sp>
      <p:sp>
        <p:nvSpPr>
          <p:cNvPr id="3" name="Slide Number Placeholder 2">
            <a:extLst>
              <a:ext uri="{FF2B5EF4-FFF2-40B4-BE49-F238E27FC236}">
                <a16:creationId xmlns:a16="http://schemas.microsoft.com/office/drawing/2014/main" id="{489D15DE-87D3-4756-898D-C540859764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
        <p:nvSpPr>
          <p:cNvPr id="6" name="Rectangle: Rounded Corners 5">
            <a:extLst>
              <a:ext uri="{FF2B5EF4-FFF2-40B4-BE49-F238E27FC236}">
                <a16:creationId xmlns:a16="http://schemas.microsoft.com/office/drawing/2014/main" id="{1A62EADE-3FB4-40AE-B2FF-8D5433D1E967}"/>
              </a:ext>
            </a:extLst>
          </p:cNvPr>
          <p:cNvSpPr/>
          <p:nvPr/>
        </p:nvSpPr>
        <p:spPr>
          <a:xfrm>
            <a:off x="729981" y="3031317"/>
            <a:ext cx="2574151" cy="68629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latin typeface="Quattrocento Sans" panose="020B0604020202020204" charset="0"/>
              </a:rPr>
              <a:t>Format the content for ease of access </a:t>
            </a:r>
            <a:endParaRPr lang="en-GB" dirty="0">
              <a:latin typeface="Quattrocento Sans" panose="020B0604020202020204" charset="0"/>
            </a:endParaRPr>
          </a:p>
        </p:txBody>
      </p:sp>
      <p:sp>
        <p:nvSpPr>
          <p:cNvPr id="7" name="Arrow: Right 6">
            <a:extLst>
              <a:ext uri="{FF2B5EF4-FFF2-40B4-BE49-F238E27FC236}">
                <a16:creationId xmlns:a16="http://schemas.microsoft.com/office/drawing/2014/main" id="{BCDEDA92-144B-4965-B078-60FBC18381CB}"/>
              </a:ext>
            </a:extLst>
          </p:cNvPr>
          <p:cNvSpPr/>
          <p:nvPr/>
        </p:nvSpPr>
        <p:spPr>
          <a:xfrm>
            <a:off x="4108398" y="2353950"/>
            <a:ext cx="607039" cy="588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Arrow: Right 7">
            <a:extLst>
              <a:ext uri="{FF2B5EF4-FFF2-40B4-BE49-F238E27FC236}">
                <a16:creationId xmlns:a16="http://schemas.microsoft.com/office/drawing/2014/main" id="{971D6EF0-8F61-42CE-BD51-A5D9F174E9DE}"/>
              </a:ext>
            </a:extLst>
          </p:cNvPr>
          <p:cNvSpPr/>
          <p:nvPr/>
        </p:nvSpPr>
        <p:spPr>
          <a:xfrm>
            <a:off x="4117362" y="2542331"/>
            <a:ext cx="607039" cy="588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Right 8">
            <a:extLst>
              <a:ext uri="{FF2B5EF4-FFF2-40B4-BE49-F238E27FC236}">
                <a16:creationId xmlns:a16="http://schemas.microsoft.com/office/drawing/2014/main" id="{A95188A8-385B-4ABE-AA6B-9C45A21D7DD9}"/>
              </a:ext>
            </a:extLst>
          </p:cNvPr>
          <p:cNvSpPr/>
          <p:nvPr/>
        </p:nvSpPr>
        <p:spPr>
          <a:xfrm>
            <a:off x="4132730" y="2740750"/>
            <a:ext cx="607039" cy="588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B56B4D32-6E01-4C47-9A96-8521A347F605}"/>
              </a:ext>
            </a:extLst>
          </p:cNvPr>
          <p:cNvSpPr txBox="1"/>
          <p:nvPr/>
        </p:nvSpPr>
        <p:spPr>
          <a:xfrm>
            <a:off x="4892170" y="1989331"/>
            <a:ext cx="2405103" cy="1600438"/>
          </a:xfrm>
          <a:prstGeom prst="rect">
            <a:avLst/>
          </a:prstGeom>
          <a:noFill/>
        </p:spPr>
        <p:txBody>
          <a:bodyPr wrap="square" rtlCol="0">
            <a:spAutoFit/>
          </a:bodyPr>
          <a:lstStyle/>
          <a:p>
            <a:r>
              <a:rPr lang="en-US" dirty="0">
                <a:latin typeface="Quattrocento Sans" panose="020B0604020202020204" charset="0"/>
              </a:rPr>
              <a:t>Adding details </a:t>
            </a:r>
          </a:p>
          <a:p>
            <a:r>
              <a:rPr lang="en-US" dirty="0">
                <a:latin typeface="Quattrocento Sans" panose="020B0604020202020204" charset="0"/>
              </a:rPr>
              <a:t>Deleting wordiness </a:t>
            </a:r>
          </a:p>
          <a:p>
            <a:r>
              <a:rPr lang="en-US" dirty="0">
                <a:latin typeface="Quattrocento Sans" panose="020B0604020202020204" charset="0"/>
              </a:rPr>
              <a:t>Simplifying words </a:t>
            </a:r>
          </a:p>
          <a:p>
            <a:r>
              <a:rPr lang="en-US" dirty="0">
                <a:latin typeface="Quattrocento Sans" panose="020B0604020202020204" charset="0"/>
              </a:rPr>
              <a:t>Enhancing the tone </a:t>
            </a:r>
          </a:p>
          <a:p>
            <a:r>
              <a:rPr lang="en-US" dirty="0">
                <a:latin typeface="Quattrocento Sans" panose="020B0604020202020204" charset="0"/>
              </a:rPr>
              <a:t>Reformatting your text </a:t>
            </a:r>
          </a:p>
          <a:p>
            <a:r>
              <a:rPr lang="en-US" dirty="0">
                <a:latin typeface="Quattrocento Sans" panose="020B0604020202020204" charset="0"/>
              </a:rPr>
              <a:t>Proofreading and correcting errors </a:t>
            </a:r>
            <a:endParaRPr lang="en-GB" dirty="0">
              <a:latin typeface="Quattrocento Sans" panose="020B0604020202020204" charset="0"/>
            </a:endParaRPr>
          </a:p>
        </p:txBody>
      </p:sp>
      <p:sp>
        <p:nvSpPr>
          <p:cNvPr id="11" name="Arrow: Right 10">
            <a:extLst>
              <a:ext uri="{FF2B5EF4-FFF2-40B4-BE49-F238E27FC236}">
                <a16:creationId xmlns:a16="http://schemas.microsoft.com/office/drawing/2014/main" id="{DC0F3491-CFBC-478C-B53E-38FAC8ED7BFF}"/>
              </a:ext>
            </a:extLst>
          </p:cNvPr>
          <p:cNvSpPr/>
          <p:nvPr/>
        </p:nvSpPr>
        <p:spPr>
          <a:xfrm>
            <a:off x="4151939" y="2945620"/>
            <a:ext cx="607039" cy="588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Arrow: Right 11">
            <a:extLst>
              <a:ext uri="{FF2B5EF4-FFF2-40B4-BE49-F238E27FC236}">
                <a16:creationId xmlns:a16="http://schemas.microsoft.com/office/drawing/2014/main" id="{4B834FAE-D1D7-48B9-A5A2-5172414B6864}"/>
              </a:ext>
            </a:extLst>
          </p:cNvPr>
          <p:cNvSpPr/>
          <p:nvPr/>
        </p:nvSpPr>
        <p:spPr>
          <a:xfrm>
            <a:off x="4132730" y="3184135"/>
            <a:ext cx="607039" cy="588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rrow: Right 12">
            <a:extLst>
              <a:ext uri="{FF2B5EF4-FFF2-40B4-BE49-F238E27FC236}">
                <a16:creationId xmlns:a16="http://schemas.microsoft.com/office/drawing/2014/main" id="{505F8F5A-5052-4B0C-8937-BFD310F578D1}"/>
              </a:ext>
            </a:extLst>
          </p:cNvPr>
          <p:cNvSpPr/>
          <p:nvPr/>
        </p:nvSpPr>
        <p:spPr>
          <a:xfrm>
            <a:off x="4123765" y="2102839"/>
            <a:ext cx="607039" cy="588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Graphic 15" descr="Eraser with solid fill">
            <a:extLst>
              <a:ext uri="{FF2B5EF4-FFF2-40B4-BE49-F238E27FC236}">
                <a16:creationId xmlns:a16="http://schemas.microsoft.com/office/drawing/2014/main" id="{2507ED76-B216-47CA-9167-E0D0B1E4CF1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20450" y="581066"/>
            <a:ext cx="732904" cy="732904"/>
          </a:xfrm>
          <a:prstGeom prst="rect">
            <a:avLst/>
          </a:prstGeom>
        </p:spPr>
      </p:pic>
      <p:pic>
        <p:nvPicPr>
          <p:cNvPr id="17" name="Graphic 16" descr="Document with solid fill">
            <a:extLst>
              <a:ext uri="{FF2B5EF4-FFF2-40B4-BE49-F238E27FC236}">
                <a16:creationId xmlns:a16="http://schemas.microsoft.com/office/drawing/2014/main" id="{521BCAA5-1727-4812-AEF5-FEF86FF9CE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331" y="949899"/>
            <a:ext cx="364071" cy="364071"/>
          </a:xfrm>
          <a:prstGeom prst="rect">
            <a:avLst/>
          </a:prstGeom>
        </p:spPr>
      </p:pic>
      <p:sp>
        <p:nvSpPr>
          <p:cNvPr id="18" name="Rectangle: Rounded Corners 17">
            <a:extLst>
              <a:ext uri="{FF2B5EF4-FFF2-40B4-BE49-F238E27FC236}">
                <a16:creationId xmlns:a16="http://schemas.microsoft.com/office/drawing/2014/main" id="{2A8F7265-C085-4C72-AFC8-6E63B21620A5}"/>
              </a:ext>
            </a:extLst>
          </p:cNvPr>
          <p:cNvSpPr/>
          <p:nvPr/>
        </p:nvSpPr>
        <p:spPr>
          <a:xfrm>
            <a:off x="729983" y="1696657"/>
            <a:ext cx="2574151" cy="4356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latin typeface="Quattrocento Sans" panose="020B0604020202020204" charset="0"/>
              </a:rPr>
              <a:t>Test for usability </a:t>
            </a:r>
            <a:endParaRPr lang="en-GB" dirty="0">
              <a:latin typeface="Quattrocento Sans" panose="020B0604020202020204" charset="0"/>
            </a:endParaRPr>
          </a:p>
        </p:txBody>
      </p:sp>
      <p:sp>
        <p:nvSpPr>
          <p:cNvPr id="19" name="Rectangle: Rounded Corners 18">
            <a:extLst>
              <a:ext uri="{FF2B5EF4-FFF2-40B4-BE49-F238E27FC236}">
                <a16:creationId xmlns:a16="http://schemas.microsoft.com/office/drawing/2014/main" id="{3677B45F-6B74-406D-892F-DF67B27F232B}"/>
              </a:ext>
            </a:extLst>
          </p:cNvPr>
          <p:cNvSpPr/>
          <p:nvPr/>
        </p:nvSpPr>
        <p:spPr>
          <a:xfrm>
            <a:off x="729982" y="2363987"/>
            <a:ext cx="2574151" cy="4356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latin typeface="Quattrocento Sans" panose="020B0604020202020204" charset="0"/>
              </a:rPr>
              <a:t>Revise your draft</a:t>
            </a:r>
            <a:endParaRPr lang="en-GB" dirty="0">
              <a:latin typeface="Quattrocento Sans" panose="020B0604020202020204" charset="0"/>
            </a:endParaRPr>
          </a:p>
        </p:txBody>
      </p:sp>
    </p:spTree>
    <p:extLst>
      <p:ext uri="{BB962C8B-B14F-4D97-AF65-F5344CB8AC3E}">
        <p14:creationId xmlns:p14="http://schemas.microsoft.com/office/powerpoint/2010/main" val="2922325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8" grpId="0" animBg="1"/>
      <p:bldP spid="1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FCB60-D20D-4D5B-A8CB-EE38D9443BDB}"/>
              </a:ext>
            </a:extLst>
          </p:cNvPr>
          <p:cNvSpPr>
            <a:spLocks noGrp="1"/>
          </p:cNvSpPr>
          <p:nvPr>
            <p:ph type="title"/>
          </p:nvPr>
        </p:nvSpPr>
        <p:spPr/>
        <p:txBody>
          <a:bodyPr/>
          <a:lstStyle/>
          <a:p>
            <a:r>
              <a:rPr lang="en-US" dirty="0"/>
              <a:t>Prewriting</a:t>
            </a:r>
            <a:endParaRPr lang="en-GB" dirty="0"/>
          </a:p>
        </p:txBody>
      </p:sp>
      <p:sp>
        <p:nvSpPr>
          <p:cNvPr id="3" name="Slide Number Placeholder 2">
            <a:extLst>
              <a:ext uri="{FF2B5EF4-FFF2-40B4-BE49-F238E27FC236}">
                <a16:creationId xmlns:a16="http://schemas.microsoft.com/office/drawing/2014/main" id="{36AD97A2-8488-4FFF-B1B2-5D903FBF97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
        <p:nvSpPr>
          <p:cNvPr id="4" name="Rectangle: Rounded Corners 3">
            <a:extLst>
              <a:ext uri="{FF2B5EF4-FFF2-40B4-BE49-F238E27FC236}">
                <a16:creationId xmlns:a16="http://schemas.microsoft.com/office/drawing/2014/main" id="{857D596D-2AD1-462E-9AF6-E2B25DBF001C}"/>
              </a:ext>
            </a:extLst>
          </p:cNvPr>
          <p:cNvSpPr/>
          <p:nvPr/>
        </p:nvSpPr>
        <p:spPr>
          <a:xfrm>
            <a:off x="729983" y="1644383"/>
            <a:ext cx="2574151" cy="435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Examining Purposes</a:t>
            </a:r>
            <a:endParaRPr lang="en-GB" b="1" dirty="0"/>
          </a:p>
        </p:txBody>
      </p:sp>
      <p:sp>
        <p:nvSpPr>
          <p:cNvPr id="5" name="Rectangle: Rounded Corners 4">
            <a:extLst>
              <a:ext uri="{FF2B5EF4-FFF2-40B4-BE49-F238E27FC236}">
                <a16:creationId xmlns:a16="http://schemas.microsoft.com/office/drawing/2014/main" id="{AF702364-70CC-4FAF-87F3-018E3C39DBE4}"/>
              </a:ext>
            </a:extLst>
          </p:cNvPr>
          <p:cNvSpPr/>
          <p:nvPr/>
        </p:nvSpPr>
        <p:spPr>
          <a:xfrm>
            <a:off x="729982" y="2392654"/>
            <a:ext cx="2574151" cy="435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Determining Goals</a:t>
            </a:r>
            <a:endParaRPr lang="en-GB" b="1" dirty="0"/>
          </a:p>
        </p:txBody>
      </p:sp>
      <p:sp>
        <p:nvSpPr>
          <p:cNvPr id="6" name="Rectangle: Rounded Corners 5">
            <a:extLst>
              <a:ext uri="{FF2B5EF4-FFF2-40B4-BE49-F238E27FC236}">
                <a16:creationId xmlns:a16="http://schemas.microsoft.com/office/drawing/2014/main" id="{2CE7FB2D-3309-45D5-8895-0CFEAE275CF1}"/>
              </a:ext>
            </a:extLst>
          </p:cNvPr>
          <p:cNvSpPr/>
          <p:nvPr/>
        </p:nvSpPr>
        <p:spPr>
          <a:xfrm>
            <a:off x="729981" y="3140925"/>
            <a:ext cx="2574151" cy="435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Considering Audience</a:t>
            </a:r>
            <a:endParaRPr lang="en-GB" b="1" dirty="0"/>
          </a:p>
        </p:txBody>
      </p:sp>
      <p:sp>
        <p:nvSpPr>
          <p:cNvPr id="7" name="Rectangle: Rounded Corners 6">
            <a:extLst>
              <a:ext uri="{FF2B5EF4-FFF2-40B4-BE49-F238E27FC236}">
                <a16:creationId xmlns:a16="http://schemas.microsoft.com/office/drawing/2014/main" id="{1224A91E-8900-4A54-8466-9B6401690087}"/>
              </a:ext>
            </a:extLst>
          </p:cNvPr>
          <p:cNvSpPr/>
          <p:nvPr/>
        </p:nvSpPr>
        <p:spPr>
          <a:xfrm>
            <a:off x="729980" y="3889196"/>
            <a:ext cx="2574151" cy="6443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Deciding what action you want your audience to perform</a:t>
            </a:r>
            <a:endParaRPr lang="en-GB" b="1" dirty="0"/>
          </a:p>
        </p:txBody>
      </p:sp>
      <p:sp>
        <p:nvSpPr>
          <p:cNvPr id="8" name="Rectangle: Rounded Corners 7">
            <a:extLst>
              <a:ext uri="{FF2B5EF4-FFF2-40B4-BE49-F238E27FC236}">
                <a16:creationId xmlns:a16="http://schemas.microsoft.com/office/drawing/2014/main" id="{60BB5828-2F25-4889-B3EB-14A55E73ACBF}"/>
              </a:ext>
            </a:extLst>
          </p:cNvPr>
          <p:cNvSpPr/>
          <p:nvPr/>
        </p:nvSpPr>
        <p:spPr>
          <a:xfrm>
            <a:off x="5031761" y="1644383"/>
            <a:ext cx="2574151" cy="435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Gathering Data </a:t>
            </a:r>
            <a:endParaRPr lang="en-GB" b="1" dirty="0"/>
          </a:p>
        </p:txBody>
      </p:sp>
      <p:sp>
        <p:nvSpPr>
          <p:cNvPr id="9" name="Rectangle: Rounded Corners 8">
            <a:extLst>
              <a:ext uri="{FF2B5EF4-FFF2-40B4-BE49-F238E27FC236}">
                <a16:creationId xmlns:a16="http://schemas.microsoft.com/office/drawing/2014/main" id="{29084AD1-4CAC-472F-B232-336E28122BE5}"/>
              </a:ext>
            </a:extLst>
          </p:cNvPr>
          <p:cNvSpPr/>
          <p:nvPr/>
        </p:nvSpPr>
        <p:spPr>
          <a:xfrm>
            <a:off x="5031761" y="2442770"/>
            <a:ext cx="2574151" cy="6207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Determining the most effective communication channel</a:t>
            </a:r>
            <a:endParaRPr lang="en-GB" b="1" dirty="0"/>
          </a:p>
        </p:txBody>
      </p:sp>
      <p:pic>
        <p:nvPicPr>
          <p:cNvPr id="10" name="Graphic 9" descr="Document with solid fill">
            <a:extLst>
              <a:ext uri="{FF2B5EF4-FFF2-40B4-BE49-F238E27FC236}">
                <a16:creationId xmlns:a16="http://schemas.microsoft.com/office/drawing/2014/main" id="{88FAC885-32AD-450B-B421-ECF85AE7F4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331" y="949899"/>
            <a:ext cx="364071" cy="364071"/>
          </a:xfrm>
          <a:prstGeom prst="rect">
            <a:avLst/>
          </a:prstGeom>
        </p:spPr>
      </p:pic>
      <p:pic>
        <p:nvPicPr>
          <p:cNvPr id="13" name="Picture 12" descr="Sticky notes on a wall">
            <a:extLst>
              <a:ext uri="{FF2B5EF4-FFF2-40B4-BE49-F238E27FC236}">
                <a16:creationId xmlns:a16="http://schemas.microsoft.com/office/drawing/2014/main" id="{688E0D5F-2E29-4475-A930-1000ACF6643E}"/>
              </a:ext>
            </a:extLst>
          </p:cNvPr>
          <p:cNvPicPr>
            <a:picLocks noChangeAspect="1"/>
          </p:cNvPicPr>
          <p:nvPr/>
        </p:nvPicPr>
        <p:blipFill>
          <a:blip r:embed="rId5">
            <a:alphaModFix amt="10000"/>
          </a:blip>
          <a:stretch>
            <a:fillRect/>
          </a:stretch>
        </p:blipFill>
        <p:spPr>
          <a:xfrm>
            <a:off x="1" y="7733"/>
            <a:ext cx="9143999" cy="5135767"/>
          </a:xfrm>
          <a:prstGeom prst="rect">
            <a:avLst/>
          </a:prstGeom>
        </p:spPr>
      </p:pic>
    </p:spTree>
    <p:extLst>
      <p:ext uri="{BB962C8B-B14F-4D97-AF65-F5344CB8AC3E}">
        <p14:creationId xmlns:p14="http://schemas.microsoft.com/office/powerpoint/2010/main" val="3504749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6AC4C-A269-485A-9AC9-FE1D7A69760B}"/>
              </a:ext>
            </a:extLst>
          </p:cNvPr>
          <p:cNvSpPr>
            <a:spLocks noGrp="1"/>
          </p:cNvSpPr>
          <p:nvPr>
            <p:ph type="title"/>
          </p:nvPr>
        </p:nvSpPr>
        <p:spPr>
          <a:xfrm>
            <a:off x="1423582" y="883134"/>
            <a:ext cx="3878400" cy="435600"/>
          </a:xfrm>
        </p:spPr>
        <p:txBody>
          <a:bodyPr/>
          <a:lstStyle/>
          <a:p>
            <a:r>
              <a:rPr lang="en-US" dirty="0"/>
              <a:t>Examine Your Purpose</a:t>
            </a:r>
            <a:endParaRPr lang="en-GB" dirty="0"/>
          </a:p>
        </p:txBody>
      </p:sp>
      <p:sp>
        <p:nvSpPr>
          <p:cNvPr id="3" name="Slide Number Placeholder 2">
            <a:extLst>
              <a:ext uri="{FF2B5EF4-FFF2-40B4-BE49-F238E27FC236}">
                <a16:creationId xmlns:a16="http://schemas.microsoft.com/office/drawing/2014/main" id="{4413905D-0043-441D-8E1E-E7D2E1A7D4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pic>
        <p:nvPicPr>
          <p:cNvPr id="4" name="Graphic 3" descr="Document with solid fill">
            <a:extLst>
              <a:ext uri="{FF2B5EF4-FFF2-40B4-BE49-F238E27FC236}">
                <a16:creationId xmlns:a16="http://schemas.microsoft.com/office/drawing/2014/main" id="{8A39EB07-C290-4C54-9BC8-294223E3B8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9331" y="949899"/>
            <a:ext cx="364071" cy="364071"/>
          </a:xfrm>
          <a:prstGeom prst="rect">
            <a:avLst/>
          </a:prstGeom>
        </p:spPr>
      </p:pic>
      <p:sp>
        <p:nvSpPr>
          <p:cNvPr id="6" name="Rectangle: Rounded Corners 5">
            <a:extLst>
              <a:ext uri="{FF2B5EF4-FFF2-40B4-BE49-F238E27FC236}">
                <a16:creationId xmlns:a16="http://schemas.microsoft.com/office/drawing/2014/main" id="{84306804-B83D-4D25-9015-A78EFDC525BB}"/>
              </a:ext>
            </a:extLst>
          </p:cNvPr>
          <p:cNvSpPr/>
          <p:nvPr/>
        </p:nvSpPr>
        <p:spPr>
          <a:xfrm>
            <a:off x="729983" y="1644383"/>
            <a:ext cx="2927617" cy="435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External Motivation</a:t>
            </a:r>
            <a:endParaRPr lang="en-GB" dirty="0"/>
          </a:p>
        </p:txBody>
      </p:sp>
      <p:sp>
        <p:nvSpPr>
          <p:cNvPr id="7" name="Rectangle: Rounded Corners 6">
            <a:extLst>
              <a:ext uri="{FF2B5EF4-FFF2-40B4-BE49-F238E27FC236}">
                <a16:creationId xmlns:a16="http://schemas.microsoft.com/office/drawing/2014/main" id="{CEDFF4FB-EF8E-4DD8-93DB-373FE2713B4B}"/>
              </a:ext>
            </a:extLst>
          </p:cNvPr>
          <p:cNvSpPr/>
          <p:nvPr/>
        </p:nvSpPr>
        <p:spPr>
          <a:xfrm>
            <a:off x="5125248" y="1644383"/>
            <a:ext cx="2927617" cy="435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Internal Motivation</a:t>
            </a:r>
            <a:endParaRPr lang="en-GB" dirty="0"/>
          </a:p>
        </p:txBody>
      </p:sp>
      <p:sp>
        <p:nvSpPr>
          <p:cNvPr id="8" name="Rectangle: Rounded Corners 7">
            <a:extLst>
              <a:ext uri="{FF2B5EF4-FFF2-40B4-BE49-F238E27FC236}">
                <a16:creationId xmlns:a16="http://schemas.microsoft.com/office/drawing/2014/main" id="{A1E23B5A-EED5-4DEB-8627-8FB353DD798A}"/>
              </a:ext>
            </a:extLst>
          </p:cNvPr>
          <p:cNvSpPr/>
          <p:nvPr/>
        </p:nvSpPr>
        <p:spPr>
          <a:xfrm>
            <a:off x="906715" y="2712464"/>
            <a:ext cx="2574151" cy="435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Someone has asked for you to communicate </a:t>
            </a:r>
            <a:endParaRPr lang="en-GB" dirty="0"/>
          </a:p>
        </p:txBody>
      </p:sp>
      <p:sp>
        <p:nvSpPr>
          <p:cNvPr id="9" name="Rectangle: Rounded Corners 8">
            <a:extLst>
              <a:ext uri="{FF2B5EF4-FFF2-40B4-BE49-F238E27FC236}">
                <a16:creationId xmlns:a16="http://schemas.microsoft.com/office/drawing/2014/main" id="{124F7252-3622-4938-B057-283167D5751A}"/>
              </a:ext>
            </a:extLst>
          </p:cNvPr>
          <p:cNvSpPr/>
          <p:nvPr/>
        </p:nvSpPr>
        <p:spPr>
          <a:xfrm>
            <a:off x="5301982" y="2712464"/>
            <a:ext cx="2574151" cy="435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Initiate communication of your own accord</a:t>
            </a:r>
            <a:endParaRPr lang="en-GB" dirty="0"/>
          </a:p>
        </p:txBody>
      </p:sp>
      <p:sp>
        <p:nvSpPr>
          <p:cNvPr id="10" name="Arrow: Right 9">
            <a:extLst>
              <a:ext uri="{FF2B5EF4-FFF2-40B4-BE49-F238E27FC236}">
                <a16:creationId xmlns:a16="http://schemas.microsoft.com/office/drawing/2014/main" id="{8FCD6126-1ABB-470C-A87F-960063BDF0FA}"/>
              </a:ext>
            </a:extLst>
          </p:cNvPr>
          <p:cNvSpPr/>
          <p:nvPr/>
        </p:nvSpPr>
        <p:spPr>
          <a:xfrm rot="5400000">
            <a:off x="2050337" y="2361740"/>
            <a:ext cx="353464" cy="66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Arrow: Right 10">
            <a:extLst>
              <a:ext uri="{FF2B5EF4-FFF2-40B4-BE49-F238E27FC236}">
                <a16:creationId xmlns:a16="http://schemas.microsoft.com/office/drawing/2014/main" id="{4F2EC893-6E8F-4A1C-9F21-A61D57548FFA}"/>
              </a:ext>
            </a:extLst>
          </p:cNvPr>
          <p:cNvSpPr/>
          <p:nvPr/>
        </p:nvSpPr>
        <p:spPr>
          <a:xfrm rot="5400000">
            <a:off x="6412325" y="2346888"/>
            <a:ext cx="353464" cy="66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11" descr="Magnifying glass with solid fill">
            <a:extLst>
              <a:ext uri="{FF2B5EF4-FFF2-40B4-BE49-F238E27FC236}">
                <a16:creationId xmlns:a16="http://schemas.microsoft.com/office/drawing/2014/main" id="{54E9229E-0A21-4C38-A736-BEFA6A5564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87690" y="643688"/>
            <a:ext cx="661154" cy="524285"/>
          </a:xfrm>
          <a:prstGeom prst="rect">
            <a:avLst/>
          </a:prstGeom>
        </p:spPr>
      </p:pic>
      <p:sp>
        <p:nvSpPr>
          <p:cNvPr id="15" name="Arrow: Right 14">
            <a:extLst>
              <a:ext uri="{FF2B5EF4-FFF2-40B4-BE49-F238E27FC236}">
                <a16:creationId xmlns:a16="http://schemas.microsoft.com/office/drawing/2014/main" id="{C17C8550-FDE3-45E3-86A1-509ACB4668BA}"/>
              </a:ext>
            </a:extLst>
          </p:cNvPr>
          <p:cNvSpPr/>
          <p:nvPr/>
        </p:nvSpPr>
        <p:spPr>
          <a:xfrm rot="5400000">
            <a:off x="2050337" y="2361739"/>
            <a:ext cx="353464" cy="66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55838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FFABE-8D7B-4219-92FA-B674BBFC9B8F}"/>
              </a:ext>
            </a:extLst>
          </p:cNvPr>
          <p:cNvSpPr>
            <a:spLocks noGrp="1"/>
          </p:cNvSpPr>
          <p:nvPr>
            <p:ph type="title"/>
          </p:nvPr>
        </p:nvSpPr>
        <p:spPr/>
        <p:txBody>
          <a:bodyPr/>
          <a:lstStyle/>
          <a:p>
            <a:r>
              <a:rPr lang="en-US" dirty="0"/>
              <a:t>Determine your Goals</a:t>
            </a:r>
            <a:endParaRPr lang="en-GB" dirty="0"/>
          </a:p>
        </p:txBody>
      </p:sp>
      <p:sp>
        <p:nvSpPr>
          <p:cNvPr id="3" name="Slide Number Placeholder 2">
            <a:extLst>
              <a:ext uri="{FF2B5EF4-FFF2-40B4-BE49-F238E27FC236}">
                <a16:creationId xmlns:a16="http://schemas.microsoft.com/office/drawing/2014/main" id="{618E79E6-5279-4FBF-957C-7C4DDF84E8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4" name="Graphic 3" descr="Document with solid fill">
            <a:extLst>
              <a:ext uri="{FF2B5EF4-FFF2-40B4-BE49-F238E27FC236}">
                <a16:creationId xmlns:a16="http://schemas.microsoft.com/office/drawing/2014/main" id="{292049AE-BFEB-4F62-9002-52917B3E33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9331" y="949899"/>
            <a:ext cx="364071" cy="364071"/>
          </a:xfrm>
          <a:prstGeom prst="rect">
            <a:avLst/>
          </a:prstGeom>
        </p:spPr>
      </p:pic>
      <p:sp>
        <p:nvSpPr>
          <p:cNvPr id="5" name="Rectangle: Rounded Corners 4">
            <a:extLst>
              <a:ext uri="{FF2B5EF4-FFF2-40B4-BE49-F238E27FC236}">
                <a16:creationId xmlns:a16="http://schemas.microsoft.com/office/drawing/2014/main" id="{EE0CB84E-2CEF-4F84-82F2-944B0FD9BFA9}"/>
              </a:ext>
            </a:extLst>
          </p:cNvPr>
          <p:cNvSpPr/>
          <p:nvPr/>
        </p:nvSpPr>
        <p:spPr>
          <a:xfrm>
            <a:off x="729983" y="1644383"/>
            <a:ext cx="2927617" cy="435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Accepting your point of view </a:t>
            </a:r>
            <a:endParaRPr lang="en-GB" dirty="0"/>
          </a:p>
        </p:txBody>
      </p:sp>
      <p:sp>
        <p:nvSpPr>
          <p:cNvPr id="6" name="Rectangle: Rounded Corners 5">
            <a:extLst>
              <a:ext uri="{FF2B5EF4-FFF2-40B4-BE49-F238E27FC236}">
                <a16:creationId xmlns:a16="http://schemas.microsoft.com/office/drawing/2014/main" id="{F475F5DD-5083-4FB5-9E07-D1603ACF9806}"/>
              </a:ext>
            </a:extLst>
          </p:cNvPr>
          <p:cNvSpPr/>
          <p:nvPr/>
        </p:nvSpPr>
        <p:spPr>
          <a:xfrm>
            <a:off x="729982" y="2496030"/>
            <a:ext cx="2927617" cy="435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Directing actions</a:t>
            </a:r>
            <a:endParaRPr lang="en-GB" dirty="0"/>
          </a:p>
        </p:txBody>
      </p:sp>
      <p:sp>
        <p:nvSpPr>
          <p:cNvPr id="7" name="Rectangle: Rounded Corners 6">
            <a:extLst>
              <a:ext uri="{FF2B5EF4-FFF2-40B4-BE49-F238E27FC236}">
                <a16:creationId xmlns:a16="http://schemas.microsoft.com/office/drawing/2014/main" id="{7737E0B7-8848-4265-AFE8-0FB1066613F3}"/>
              </a:ext>
            </a:extLst>
          </p:cNvPr>
          <p:cNvSpPr/>
          <p:nvPr/>
        </p:nvSpPr>
        <p:spPr>
          <a:xfrm>
            <a:off x="729982" y="3347677"/>
            <a:ext cx="2927616" cy="6249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Informing audience of facts/concerns/questions you might have</a:t>
            </a:r>
            <a:endParaRPr lang="en-GB" dirty="0"/>
          </a:p>
        </p:txBody>
      </p:sp>
      <p:sp>
        <p:nvSpPr>
          <p:cNvPr id="8" name="Rectangle: Rounded Corners 7">
            <a:extLst>
              <a:ext uri="{FF2B5EF4-FFF2-40B4-BE49-F238E27FC236}">
                <a16:creationId xmlns:a16="http://schemas.microsoft.com/office/drawing/2014/main" id="{D962590D-E2BC-4B11-9DAF-F1537BC93BFA}"/>
              </a:ext>
            </a:extLst>
          </p:cNvPr>
          <p:cNvSpPr/>
          <p:nvPr/>
        </p:nvSpPr>
        <p:spPr>
          <a:xfrm>
            <a:off x="729980" y="4388692"/>
            <a:ext cx="2927617" cy="435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Build trust and rapport by managing work relationship</a:t>
            </a:r>
            <a:endParaRPr lang="en-GB" dirty="0"/>
          </a:p>
        </p:txBody>
      </p:sp>
      <p:pic>
        <p:nvPicPr>
          <p:cNvPr id="10" name="Graphic 9" descr="Checklist with solid fill">
            <a:extLst>
              <a:ext uri="{FF2B5EF4-FFF2-40B4-BE49-F238E27FC236}">
                <a16:creationId xmlns:a16="http://schemas.microsoft.com/office/drawing/2014/main" id="{30BCDB07-61B3-4651-8D74-13C54784C2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45429" y="788884"/>
            <a:ext cx="525086" cy="525086"/>
          </a:xfrm>
          <a:prstGeom prst="rect">
            <a:avLst/>
          </a:prstGeom>
        </p:spPr>
      </p:pic>
    </p:spTree>
    <p:extLst>
      <p:ext uri="{BB962C8B-B14F-4D97-AF65-F5344CB8AC3E}">
        <p14:creationId xmlns:p14="http://schemas.microsoft.com/office/powerpoint/2010/main" val="1564784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B045F-77A4-4EB9-AF4F-70D552682F94}"/>
              </a:ext>
            </a:extLst>
          </p:cNvPr>
          <p:cNvSpPr>
            <a:spLocks noGrp="1"/>
          </p:cNvSpPr>
          <p:nvPr>
            <p:ph type="title"/>
          </p:nvPr>
        </p:nvSpPr>
        <p:spPr/>
        <p:txBody>
          <a:bodyPr/>
          <a:lstStyle/>
          <a:p>
            <a:r>
              <a:rPr lang="en-US" dirty="0"/>
              <a:t>Communicating to Persuade</a:t>
            </a:r>
            <a:endParaRPr lang="en-GB" dirty="0"/>
          </a:p>
        </p:txBody>
      </p:sp>
      <p:sp>
        <p:nvSpPr>
          <p:cNvPr id="3" name="Slide Number Placeholder 2">
            <a:extLst>
              <a:ext uri="{FF2B5EF4-FFF2-40B4-BE49-F238E27FC236}">
                <a16:creationId xmlns:a16="http://schemas.microsoft.com/office/drawing/2014/main" id="{0652E524-77E1-4872-961F-B8D67D3309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
        <p:nvSpPr>
          <p:cNvPr id="4" name="Rectangle: Rounded Corners 3">
            <a:extLst>
              <a:ext uri="{FF2B5EF4-FFF2-40B4-BE49-F238E27FC236}">
                <a16:creationId xmlns:a16="http://schemas.microsoft.com/office/drawing/2014/main" id="{297EEF10-02BD-4C4B-909E-162D2C364EB9}"/>
              </a:ext>
            </a:extLst>
          </p:cNvPr>
          <p:cNvSpPr/>
          <p:nvPr/>
        </p:nvSpPr>
        <p:spPr>
          <a:xfrm>
            <a:off x="729983" y="1644383"/>
            <a:ext cx="2927617" cy="435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Writing goal: Change other’s opinions and/or company policies</a:t>
            </a:r>
            <a:endParaRPr lang="en-GB" dirty="0"/>
          </a:p>
        </p:txBody>
      </p:sp>
      <p:sp>
        <p:nvSpPr>
          <p:cNvPr id="5" name="Rectangle: Rounded Corners 4">
            <a:extLst>
              <a:ext uri="{FF2B5EF4-FFF2-40B4-BE49-F238E27FC236}">
                <a16:creationId xmlns:a16="http://schemas.microsoft.com/office/drawing/2014/main" id="{72B5685C-EDA0-46C4-B546-8CAC8100AC2C}"/>
              </a:ext>
            </a:extLst>
          </p:cNvPr>
          <p:cNvSpPr/>
          <p:nvPr/>
        </p:nvSpPr>
        <p:spPr>
          <a:xfrm>
            <a:off x="2657395" y="2457610"/>
            <a:ext cx="2927617" cy="435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Acceptance of point of view</a:t>
            </a:r>
            <a:endParaRPr lang="en-GB" dirty="0"/>
          </a:p>
        </p:txBody>
      </p:sp>
      <p:pic>
        <p:nvPicPr>
          <p:cNvPr id="6" name="Graphic 5" descr="Document with solid fill">
            <a:extLst>
              <a:ext uri="{FF2B5EF4-FFF2-40B4-BE49-F238E27FC236}">
                <a16:creationId xmlns:a16="http://schemas.microsoft.com/office/drawing/2014/main" id="{FA810D33-9899-444B-847E-1AE824F825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9331" y="949899"/>
            <a:ext cx="364071" cy="364071"/>
          </a:xfrm>
          <a:prstGeom prst="rect">
            <a:avLst/>
          </a:prstGeom>
        </p:spPr>
      </p:pic>
      <p:pic>
        <p:nvPicPr>
          <p:cNvPr id="8" name="Graphic 7" descr="Graph and note paper pads with pencil">
            <a:extLst>
              <a:ext uri="{FF2B5EF4-FFF2-40B4-BE49-F238E27FC236}">
                <a16:creationId xmlns:a16="http://schemas.microsoft.com/office/drawing/2014/main" id="{993064B7-562A-4338-A3FD-61C33FC301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69398" y="576257"/>
            <a:ext cx="715614" cy="715614"/>
          </a:xfrm>
          <a:prstGeom prst="rect">
            <a:avLst/>
          </a:prstGeom>
        </p:spPr>
      </p:pic>
    </p:spTree>
    <p:extLst>
      <p:ext uri="{BB962C8B-B14F-4D97-AF65-F5344CB8AC3E}">
        <p14:creationId xmlns:p14="http://schemas.microsoft.com/office/powerpoint/2010/main" val="1528723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theme/theme1.xml><?xml version="1.0" encoding="utf-8"?>
<a:theme xmlns:a="http://schemas.openxmlformats.org/drawingml/2006/main" name="Viola templat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1199</TotalTime>
  <Words>1136</Words>
  <Application>Microsoft Office PowerPoint</Application>
  <PresentationFormat>On-screen Show (16:9)</PresentationFormat>
  <Paragraphs>256</Paragraphs>
  <Slides>35</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Quattrocento Sans</vt:lpstr>
      <vt:lpstr>Lora</vt:lpstr>
      <vt:lpstr>Arial</vt:lpstr>
      <vt:lpstr>Viola template</vt:lpstr>
      <vt:lpstr>The Writing Process</vt:lpstr>
      <vt:lpstr>An Overview </vt:lpstr>
      <vt:lpstr>Prewriting </vt:lpstr>
      <vt:lpstr>Writing </vt:lpstr>
      <vt:lpstr>Rewriting </vt:lpstr>
      <vt:lpstr>Prewriting</vt:lpstr>
      <vt:lpstr>Examine Your Purpose</vt:lpstr>
      <vt:lpstr>Determine your Goals</vt:lpstr>
      <vt:lpstr>Communicating to Persuade</vt:lpstr>
      <vt:lpstr>Communicating to Instruct</vt:lpstr>
      <vt:lpstr>Communicating to Inform</vt:lpstr>
      <vt:lpstr>Communicating to Build Trust</vt:lpstr>
      <vt:lpstr>Consider your Audience</vt:lpstr>
      <vt:lpstr>Gather your Data</vt:lpstr>
      <vt:lpstr>Prewriting: Techniques</vt:lpstr>
      <vt:lpstr>Channels of Communication</vt:lpstr>
      <vt:lpstr>Determining Channels of Communication</vt:lpstr>
      <vt:lpstr>Single Sourcing</vt:lpstr>
      <vt:lpstr>Reporter’s Questions</vt:lpstr>
      <vt:lpstr>Mind Mapping </vt:lpstr>
      <vt:lpstr>Brainstorming or Listing </vt:lpstr>
      <vt:lpstr>Sample Topic Outline </vt:lpstr>
      <vt:lpstr>Sample Brochure Storyboard </vt:lpstr>
      <vt:lpstr>Sample Organization Chart </vt:lpstr>
      <vt:lpstr>Flowcharting </vt:lpstr>
      <vt:lpstr>Internet Search Engines </vt:lpstr>
      <vt:lpstr>Channels of Communication</vt:lpstr>
      <vt:lpstr>Channels of Communication</vt:lpstr>
      <vt:lpstr>Channels of Communication</vt:lpstr>
      <vt:lpstr>Writing </vt:lpstr>
      <vt:lpstr>Rewriting </vt:lpstr>
      <vt:lpstr>Usability Testing </vt:lpstr>
      <vt:lpstr>Checklist</vt:lpstr>
      <vt:lpstr>Revision Techniques</vt:lpstr>
      <vt:lpstr>Activity (Pair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Technical Writing Process </dc:title>
  <cp:lastModifiedBy>Aniqa Jahangeer</cp:lastModifiedBy>
  <cp:revision>31</cp:revision>
  <dcterms:modified xsi:type="dcterms:W3CDTF">2021-09-22T15:45:14Z</dcterms:modified>
</cp:coreProperties>
</file>